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289" r:id="rId3"/>
    <p:sldId id="288" r:id="rId4"/>
    <p:sldId id="290" r:id="rId5"/>
    <p:sldId id="293" r:id="rId6"/>
    <p:sldId id="284" r:id="rId7"/>
    <p:sldId id="257" r:id="rId8"/>
    <p:sldId id="283" r:id="rId9"/>
    <p:sldId id="285" r:id="rId10"/>
    <p:sldId id="258" r:id="rId11"/>
    <p:sldId id="286" r:id="rId12"/>
    <p:sldId id="330" r:id="rId13"/>
    <p:sldId id="287" r:id="rId14"/>
    <p:sldId id="259" r:id="rId15"/>
    <p:sldId id="291" r:id="rId16"/>
    <p:sldId id="292" r:id="rId17"/>
    <p:sldId id="263" r:id="rId18"/>
    <p:sldId id="264" r:id="rId19"/>
    <p:sldId id="272" r:id="rId20"/>
    <p:sldId id="294" r:id="rId21"/>
    <p:sldId id="298" r:id="rId22"/>
    <p:sldId id="296" r:id="rId23"/>
    <p:sldId id="297" r:id="rId24"/>
    <p:sldId id="299" r:id="rId25"/>
    <p:sldId id="295" r:id="rId26"/>
    <p:sldId id="273" r:id="rId27"/>
    <p:sldId id="301" r:id="rId28"/>
    <p:sldId id="303" r:id="rId29"/>
    <p:sldId id="305" r:id="rId30"/>
    <p:sldId id="304" r:id="rId31"/>
    <p:sldId id="300" r:id="rId32"/>
    <p:sldId id="274" r:id="rId33"/>
    <p:sldId id="308" r:id="rId34"/>
    <p:sldId id="307" r:id="rId35"/>
    <p:sldId id="309" r:id="rId36"/>
    <p:sldId id="306" r:id="rId37"/>
    <p:sldId id="269" r:id="rId38"/>
    <p:sldId id="310" r:id="rId39"/>
    <p:sldId id="276" r:id="rId40"/>
    <p:sldId id="316" r:id="rId41"/>
    <p:sldId id="318" r:id="rId42"/>
    <p:sldId id="319" r:id="rId43"/>
    <p:sldId id="321" r:id="rId44"/>
    <p:sldId id="320" r:id="rId45"/>
    <p:sldId id="322" r:id="rId46"/>
    <p:sldId id="323" r:id="rId47"/>
    <p:sldId id="324" r:id="rId48"/>
    <p:sldId id="325" r:id="rId49"/>
    <p:sldId id="326" r:id="rId50"/>
    <p:sldId id="327" r:id="rId51"/>
    <p:sldId id="328" r:id="rId52"/>
    <p:sldId id="329" r:id="rId53"/>
    <p:sldId id="277" r:id="rId54"/>
    <p:sldId id="332" r:id="rId55"/>
    <p:sldId id="334" r:id="rId56"/>
    <p:sldId id="336" r:id="rId57"/>
    <p:sldId id="337" r:id="rId58"/>
    <p:sldId id="356" r:id="rId59"/>
    <p:sldId id="333" r:id="rId60"/>
    <p:sldId id="331" r:id="rId61"/>
    <p:sldId id="338" r:id="rId62"/>
    <p:sldId id="357" r:id="rId63"/>
    <p:sldId id="339" r:id="rId64"/>
    <p:sldId id="341" r:id="rId65"/>
    <p:sldId id="271" r:id="rId66"/>
    <p:sldId id="345" r:id="rId67"/>
    <p:sldId id="346" r:id="rId68"/>
    <p:sldId id="343" r:id="rId69"/>
    <p:sldId id="344" r:id="rId70"/>
    <p:sldId id="342" r:id="rId71"/>
    <p:sldId id="278" r:id="rId72"/>
    <p:sldId id="350" r:id="rId73"/>
    <p:sldId id="349" r:id="rId74"/>
    <p:sldId id="352" r:id="rId75"/>
    <p:sldId id="353" r:id="rId76"/>
    <p:sldId id="279" r:id="rId77"/>
    <p:sldId id="354" r:id="rId78"/>
    <p:sldId id="351" r:id="rId79"/>
    <p:sldId id="355" r:id="rId80"/>
    <p:sldId id="347" r:id="rId81"/>
    <p:sldId id="311" r:id="rId82"/>
    <p:sldId id="312" r:id="rId83"/>
    <p:sldId id="358" r:id="rId84"/>
    <p:sldId id="262" r:id="rId85"/>
    <p:sldId id="359" r:id="rId86"/>
    <p:sldId id="280" r:id="rId87"/>
    <p:sldId id="265" r:id="rId88"/>
    <p:sldId id="281" r:id="rId89"/>
    <p:sldId id="268" r:id="rId90"/>
    <p:sldId id="340"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12" autoAdjust="0"/>
  </p:normalViewPr>
  <p:slideViewPr>
    <p:cSldViewPr>
      <p:cViewPr varScale="1">
        <p:scale>
          <a:sx n="114" d="100"/>
          <a:sy n="114" d="100"/>
        </p:scale>
        <p:origin x="-133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06B5FC-7A10-4172-9E93-00FB4A10F3B1}" type="datetimeFigureOut">
              <a:rPr lang="en-US" smtClean="0"/>
              <a:pPr/>
              <a:t>11/8/13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FEBEC5-CB6D-4E6B-B616-036448855671}" type="slidenum">
              <a:rPr lang="en-US" smtClean="0"/>
              <a:pPr/>
              <a:t>‹#›</a:t>
            </a:fld>
            <a:endParaRPr lang="en-US"/>
          </a:p>
        </p:txBody>
      </p:sp>
    </p:spTree>
    <p:extLst>
      <p:ext uri="{BB962C8B-B14F-4D97-AF65-F5344CB8AC3E}">
        <p14:creationId xmlns:p14="http://schemas.microsoft.com/office/powerpoint/2010/main" val="194010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dashburst.com/10-cats-grumpier-than-grumpy-cat/"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catster.com/molz/happy-cat-is-happy"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cheezburger.com/6132125696"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Guglielmo_Marconi" TargetMode="External"/><Relationship Id="rId4" Type="http://schemas.openxmlformats.org/officeDocument/2006/relationships/hyperlink" Target="http://en.wikipedia.org/wiki/John_Ambrose_Fleming"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en.wikipedia.org/wiki/Guglielmo_Marconi"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cientopia.org/blogs/scicurious/2012/01/04/sad-lonely-lady-rats-may-really-eat-their-feeling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biography.com/people/john-ambrose-fleming-9296963"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en.wikipedia.org/wiki/John_Nevil_Maskelyne"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flickr.com/photos/francois/1162284306/" TargetMode="External"/><Relationship Id="rId4" Type="http://schemas.openxmlformats.org/officeDocument/2006/relationships/hyperlink" Target="http://www.flickr.com/photos/francois/"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www.jproc.ca/crypto/purple.html"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www.cryptomuseum.com/crypto/siemens/t52/img/t52d_large.jp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n.wikipedia.org/wiki/Colossus_computer" TargetMode="External"/><Relationship Id="rId4" Type="http://schemas.openxmlformats.org/officeDocument/2006/relationships/hyperlink" Target="http://en.wikipedia.org/wiki/Eniac"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en.wikipedia.org/wiki/Panel_switch"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en.wikipedia.org/wiki/Strowger_switch"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techno-fandom.org/~hobbit/pix/rt11a/"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offcon.org/phone-phreaking-demonstration.html" TargetMode="External"/><Relationship Id="rId4" Type="http://schemas.openxmlformats.org/officeDocument/2006/relationships/hyperlink" Target="http://calitreview.com/37426/blind-boys-berkeley-blue-phone-hacks-and-wozniak/" TargetMode="External"/><Relationship Id="rId5" Type="http://schemas.openxmlformats.org/officeDocument/2006/relationships/hyperlink" Target="http://www.slate.com/blogs/the_vault/2013/02/01/phone_phreaks_the_toy_whistles_early_hackers_used_to_break_into_the_phone.html"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jerichoattrition.wordpress.com/2013/10/17/any-wonder-why-people-use-images-without-attribution/"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germanhistorydocs.ghi-dc.org/sub_image.cfm?image_id=148"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latimesblogs.latimes.com/technology/2009/02/oregon-trail-ip.html"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en.wikipedia.org/wiki/PDP-10" TargetMode="External"/><Relationship Id="rId4" Type="http://schemas.openxmlformats.org/officeDocument/2006/relationships/hyperlink" Target="http://www.herongyang.com/Computer-History/Tcsh-What-Is-Tcsh.html" TargetMode="External"/><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en.wikipedia.org/wiki/General_Comprehensive_Operating_System" TargetMode="External"/><Relationship Id="rId4" Type="http://schemas.openxmlformats.org/officeDocument/2006/relationships/hyperlink" Target="http://www.teigland.de/19.html" TargetMode="External"/><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en.wikipedia.org/wiki/TUTOR_(programming_language)" TargetMode="External"/><Relationship Id="rId4" Type="http://schemas.openxmlformats.org/officeDocument/2006/relationships/hyperlink" Target="http://en.wikipedia.org/wiki/PLATO_(computer_system)" TargetMode="External"/><Relationship Id="rId5" Type="http://schemas.openxmlformats.org/officeDocument/2006/relationships/hyperlink" Target="http://web.archive.org/web/20110618184853/http:/edudemic.com/2011/04/classroom-technology" TargetMode="External"/><Relationship Id="rId6" Type="http://schemas.openxmlformats.org/officeDocument/2006/relationships/hyperlink" Target="http://www.library.illinois.edu/hpnl/genealogy/uiuc.html" TargetMode="External"/><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www.multicians.org/features.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blog.osvdb.org/2012/06/01/fascinating-vulnerability-and-glimpse-into-33-year-old-pen-testing/" TargetMode="External"/><Relationship Id="rId4" Type="http://schemas.openxmlformats.org/officeDocument/2006/relationships/hyperlink" Target="http://amcis2005.aisnet.org/schell.htm" TargetMode="External"/><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en.wikipedia.org/wiki/IBM_System/360"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en.wikipedia.org/wiki/RSTS/E" TargetMode="External"/><Relationship Id="rId4" Type="http://schemas.openxmlformats.org/officeDocument/2006/relationships/hyperlink" Target="http://emistheblog.wordpress.com/2011/05/21/the-origins-of-femis/" TargetMode="External"/><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archive.computerhistory.org/resources/access/text/2010/06/102687533-05-03-acc.pdf" TargetMode="External"/><Relationship Id="rId4" Type="http://schemas.openxmlformats.org/officeDocument/2006/relationships/hyperlink" Target="http://en.wikipedia.org/wiki/Universal_Time-Sharing_System" TargetMode="External"/><Relationship Id="rId5" Type="http://schemas.openxmlformats.org/officeDocument/2006/relationships/hyperlink" Target="http://bitsavers.trailing-edge.com/pdf/sds/sigma/5xx/560_Flyer_Jan74.pdf" TargetMode="External"/><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psych.usyd.edu.au/pdp-11/Images/Images.html" TargetMode="External"/><Relationship Id="rId4" Type="http://schemas.openxmlformats.org/officeDocument/2006/relationships/hyperlink" Target="http://www.psych.usyd.edu.au/pdp-11/Images/ken-den_s.jpeg" TargetMode="External"/><Relationship Id="rId5" Type="http://schemas.openxmlformats.org/officeDocument/2006/relationships/hyperlink" Target="http://en.wikipedia.org/wiki/Unix" TargetMode="External"/><Relationship Id="rId6" Type="http://schemas.openxmlformats.org/officeDocument/2006/relationships/hyperlink" Target="http://en.wikipedia.org/wiki/Version_6_Unix" TargetMode="External"/><Relationship Id="rId7" Type="http://schemas.openxmlformats.org/officeDocument/2006/relationships/hyperlink" Target="http://en.wikipedia.org/wiki/Unix_philosophy" TargetMode="External"/><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gizmodo.com/5977989/internet-explorer-vs-murder-rate-will-be-your-favorite-chart-today" TargetMode="External"/><Relationship Id="rId4" Type="http://schemas.openxmlformats.org/officeDocument/2006/relationships/hyperlink" Target="https://twitter.com/altonncf/status/293392615225823232"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n.wikipedia.org/wiki/IBM_System/370" TargetMode="External"/><Relationship Id="rId4" Type="http://schemas.openxmlformats.org/officeDocument/2006/relationships/hyperlink" Target="http://www.chezfred.org.uk/University/ComputerXHistory/TheIbm370/1974-IBM370-209.htm" TargetMode="External"/><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en.wikipedia.org/wiki/Lucifer_(cipher)" TargetMode="External"/><Relationship Id="rId4" Type="http://schemas.openxmlformats.org/officeDocument/2006/relationships/hyperlink" Target="http://en.wikipedia.org/wiki/New_Data_Seal" TargetMode="External"/><Relationship Id="rId5" Type="http://schemas.openxmlformats.org/officeDocument/2006/relationships/hyperlink" Target="http://en.wikipedia.org/wiki/Data_Encryption_Standard" TargetMode="External"/><Relationship Id="rId6" Type="http://schemas.openxmlformats.org/officeDocument/2006/relationships/hyperlink" Target="http://fistpark.tistory.com/47" TargetMode="External"/><Relationship Id="rId7" Type="http://schemas.openxmlformats.org/officeDocument/2006/relationships/hyperlink" Target="http://en.wikipedia.org/wiki/Feistel_cipher" TargetMode="External"/><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www.washingtonpost.com/national/on-innovations/a-history-of-the-nsa/2013/06/19/ded58b8a-d823-11e2-a9f2-42ee3912ae0e_gallery.html"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www.alumniblog.ncsu.edu/2010/08/17/library-exhibit-celebrates-50-years-of-pams/"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linkedin.com/pub/neil-gorsuch/8/9bb/63a" TargetMode="External"/><Relationship Id="rId4" Type="http://schemas.openxmlformats.org/officeDocument/2006/relationships/hyperlink" Target="http://www.csmonitor.com/Innovation/Responsible-Tech/2008/0611/squeezing-the-most-out-of-a-gallon" TargetMode="External"/><Relationship Id="rId5" Type="http://schemas.openxmlformats.org/officeDocument/2006/relationships/hyperlink" Target="http://nob.cs.ucdavis.edu/bishop/" TargetMode="External"/><Relationship Id="rId6" Type="http://schemas.openxmlformats.org/officeDocument/2006/relationships/hyperlink" Target="http://about.me/spaf" TargetMode="External"/><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 Id="rId3" Type="http://schemas.openxmlformats.org/officeDocument/2006/relationships/hyperlink" Target="http://www.computerhistory.org/internet_history/internet_history_80s.html"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 Id="rId3" Type="http://schemas.openxmlformats.org/officeDocument/2006/relationships/hyperlink" Target="http://bloggingtom.ch/archives/2006/01/30/good-old-bbs/"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facebook.com/pages/CLODO/299982560929?v=info" TargetMode="External"/><Relationship Id="rId4" Type="http://schemas.openxmlformats.org/officeDocument/2006/relationships/hyperlink" Target="http://www.processedworld.com/Issues/issue10/i10clodo.htm" TargetMode="External"/><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 Id="rId3" Type="http://schemas.openxmlformats.org/officeDocument/2006/relationships/hyperlink" Target="http://www.morguefile.com/archive/display/96358"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 Id="rId3" Type="http://schemas.openxmlformats.org/officeDocument/2006/relationships/hyperlink" Target="http://www.morguefile.com/archive/display/96358"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 Id="rId3" Type="http://schemas.openxmlformats.org/officeDocument/2006/relationships/hyperlink" Target="https://www.its.uq.edu.au/about-its/history-computing-uq"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buzzfeed.com/catsparella/the-best-maru-moments-of-2010-1ruv" TargetMode="External"/><Relationship Id="rId4" Type="http://schemas.openxmlformats.org/officeDocument/2006/relationships/hyperlink" Target="http://en.wikipedia.org/wiki/Maru_(cat)" TargetMode="External"/><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 Id="rId3" Type="http://schemas.openxmlformats.org/officeDocument/2006/relationships/hyperlink" Target="http://usatoday30.usatoday.com/news/opinion/editorials/story/2012-09-19/electronic-voting-fraud-security/57809062/1"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 Id="rId3" Type="http://schemas.openxmlformats.org/officeDocument/2006/relationships/hyperlink" Target="http://www.geeky-gadgets.com/facebook-bug-bounty-numbers-04-08-2013/"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 Id="rId3" Type="http://schemas.openxmlformats.org/officeDocument/2006/relationships/hyperlink" Target="http://www.chinasmack.com/2013/pictures/bank-employees-spend-all-day-counting-10000-rmb-in-coins.html"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 Id="rId3" Type="http://schemas.openxmlformats.org/officeDocument/2006/relationships/hyperlink" Target="http://www.tineye.com/search/950c7103b8b304e93dbcd63ecd219f42bdb15c10/?pluginver=chrome-1.1.3" TargetMode="Externa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 Id="rId3" Type="http://schemas.openxmlformats.org/officeDocument/2006/relationships/hyperlink" Target="http://listsoplenty.com/blog/?p=9338"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 Id="rId3" Type="http://schemas.openxmlformats.org/officeDocument/2006/relationships/hyperlink" Target="http://www.despair.com/apathy.html" TargetMode="Externa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 Id="rId3" Type="http://schemas.openxmlformats.org/officeDocument/2006/relationships/hyperlink" Target="http://hivizme.wordpress.com/2012/06/29/accl-enter-the-premier-league-of-network-cabling/" TargetMode="Externa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 Id="rId3" Type="http://schemas.openxmlformats.org/officeDocument/2006/relationships/hyperlink" Target="http://www.break.com/pictures/wha-happened-2178789"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trike="sngStrike" dirty="0" smtClean="0"/>
              <a:t>Abstract.. check. Bio... check. Title for this talk... fuck.</a:t>
            </a:r>
            <a:r>
              <a:rPr lang="en-US" sz="1200" strike="noStrike" baseline="0" dirty="0" smtClean="0"/>
              <a:t>                                   </a:t>
            </a:r>
            <a:r>
              <a:rPr lang="en-US" dirty="0" smtClean="0"/>
              <a:t>Image: Photos by Ed </a:t>
            </a:r>
            <a:r>
              <a:rPr lang="en-US" dirty="0" err="1" smtClean="0"/>
              <a:t>Skoudis</a:t>
            </a:r>
            <a:r>
              <a:rPr lang="en-US" dirty="0" smtClean="0"/>
              <a:t>, graphics enhancements by Mar, off white text me!</a:t>
            </a:r>
          </a:p>
          <a:p>
            <a:endParaRPr lang="en-US" dirty="0" smtClean="0"/>
          </a:p>
          <a:p>
            <a:r>
              <a:rPr lang="en-US" b="1" dirty="0" smtClean="0"/>
              <a:t>Computer security is in bad shape</a:t>
            </a:r>
            <a:r>
              <a:rPr lang="en-US" dirty="0" smtClean="0"/>
              <a:t>. No, that is putting it nicely. Our state of security is entirely dismal. </a:t>
            </a:r>
            <a:r>
              <a:rPr lang="en-US" b="1" dirty="0" smtClean="0"/>
              <a:t>Apologists will sometimes dismiss this as our industry being 'young'</a:t>
            </a:r>
            <a:r>
              <a:rPr lang="en-US" dirty="0" smtClean="0"/>
              <a:t>. </a:t>
            </a:r>
            <a:r>
              <a:rPr lang="en-US" b="1" dirty="0" smtClean="0"/>
              <a:t>Sure, compared to building pyramids or fire</a:t>
            </a:r>
            <a:r>
              <a:rPr lang="en-US" dirty="0" smtClean="0"/>
              <a:t>, it is. But compared to the </a:t>
            </a:r>
            <a:r>
              <a:rPr lang="en-US" b="1" dirty="0" smtClean="0"/>
              <a:t>modern car </a:t>
            </a:r>
            <a:r>
              <a:rPr lang="en-US" b="1" dirty="0" smtClean="0"/>
              <a:t>industry, circa Ford and their Model T in 1908</a:t>
            </a:r>
            <a:r>
              <a:rPr lang="en-US" dirty="0" smtClean="0"/>
              <a:t>? Our industry is arguably just as old. And to go with that age, vulnerabilities from back then are still plaguing us to this day. How did we get here, knowing what we know?</a:t>
            </a:r>
          </a:p>
          <a:p>
            <a:endParaRPr lang="en-US" dirty="0" smtClean="0"/>
          </a:p>
          <a:p>
            <a:r>
              <a:rPr lang="en-US" dirty="0" smtClean="0"/>
              <a:t>This talk will give a brief but amusing overview of the history of vulnerabilities. With each crazy story we will see that the lessons buried in our history are just as important now as they were then. Yet, miraculously, we've somehow ignored that... </a:t>
            </a:r>
            <a:r>
              <a:rPr lang="en-US" b="1" dirty="0" smtClean="0"/>
              <a:t>This talk is not about painting a complete history, as that would take several books. This is about perspective.</a:t>
            </a:r>
          </a:p>
          <a:p>
            <a:endParaRPr lang="en-US" dirty="0" smtClean="0"/>
          </a:p>
          <a:p>
            <a:r>
              <a:rPr lang="en-US" dirty="0" smtClean="0"/>
              <a:t>So first, a few quick rules…</a:t>
            </a:r>
          </a:p>
        </p:txBody>
      </p:sp>
      <p:sp>
        <p:nvSpPr>
          <p:cNvPr id="4" name="Slide Number Placeholder 3"/>
          <p:cNvSpPr>
            <a:spLocks noGrp="1"/>
          </p:cNvSpPr>
          <p:nvPr>
            <p:ph type="sldNum" sz="quarter" idx="10"/>
          </p:nvPr>
        </p:nvSpPr>
        <p:spPr/>
        <p:txBody>
          <a:bodyPr/>
          <a:lstStyle/>
          <a:p>
            <a:fld id="{BBFEBEC5-CB6D-4E6B-B616-03644885567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I </a:t>
            </a:r>
            <a:r>
              <a:rPr lang="en-US" b="1" dirty="0" smtClean="0"/>
              <a:t>read some</a:t>
            </a:r>
            <a:r>
              <a:rPr lang="en-US" b="1" baseline="0" dirty="0" smtClean="0"/>
              <a:t> articles…</a:t>
            </a:r>
          </a:p>
          <a:p>
            <a:endParaRPr lang="en-US" baseline="0" dirty="0" smtClean="0"/>
          </a:p>
          <a:p>
            <a:r>
              <a:rPr lang="en-US" baseline="0" dirty="0" smtClean="0"/>
              <a:t>e.g. http://news.techeye.net/security/worlds-first-hacker-identified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t>
            </a:r>
            <a:r>
              <a:rPr lang="en-US" b="1" dirty="0" smtClean="0"/>
              <a:t>read</a:t>
            </a:r>
            <a:r>
              <a:rPr lang="en-US" dirty="0" smtClean="0"/>
              <a:t> some fun </a:t>
            </a:r>
            <a:r>
              <a:rPr lang="en-US" b="1" dirty="0" smtClean="0"/>
              <a:t>research papers</a:t>
            </a:r>
            <a:r>
              <a:rPr lang="en-US" dirty="0" smtClean="0"/>
              <a:t>…</a:t>
            </a:r>
          </a:p>
          <a:p>
            <a:endParaRPr lang="en-US" dirty="0" smtClean="0"/>
          </a:p>
          <a:p>
            <a:r>
              <a:rPr lang="en-US" dirty="0" smtClean="0"/>
              <a:t>Pictured:</a:t>
            </a:r>
          </a:p>
          <a:p>
            <a:r>
              <a:rPr lang="en-US" dirty="0" smtClean="0"/>
              <a:t>“Computer Security Technology Planning Study” by James P. Anderson, October 1972</a:t>
            </a:r>
          </a:p>
          <a:p>
            <a:r>
              <a:rPr lang="en-US" dirty="0" smtClean="0"/>
              <a:t>Per author request: “should</a:t>
            </a:r>
            <a:r>
              <a:rPr lang="en-US" baseline="0" dirty="0" smtClean="0"/>
              <a:t> not be referenced in other publications”, February 1973</a:t>
            </a:r>
          </a:p>
          <a:p>
            <a:r>
              <a:rPr lang="en-US" baseline="0" dirty="0" smtClean="0"/>
              <a:t>“Security Controls for Computer Systems (U)” by Report of Defense Science Board Task Force on Computer Security, February 1970</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t>
            </a:r>
            <a:r>
              <a:rPr lang="en-US" b="1" dirty="0" smtClean="0"/>
              <a:t>emailed</a:t>
            </a:r>
            <a:r>
              <a:rPr lang="en-US" dirty="0" smtClean="0"/>
              <a:t> a lot of </a:t>
            </a:r>
            <a:r>
              <a:rPr lang="en-US" b="1" dirty="0" smtClean="0"/>
              <a:t>people older, smarter, and wiser than I</a:t>
            </a:r>
            <a:r>
              <a:rPr lang="en-US" dirty="0" smtClean="0"/>
              <a:t>…</a:t>
            </a:r>
          </a:p>
          <a:p>
            <a:endParaRPr lang="en-US" dirty="0" smtClean="0"/>
          </a:p>
          <a:p>
            <a:r>
              <a:rPr lang="en-US" dirty="0" smtClean="0"/>
              <a:t>A</a:t>
            </a:r>
            <a:r>
              <a:rPr lang="en-US" baseline="0" dirty="0" smtClean="0"/>
              <a:t> few examples:</a:t>
            </a:r>
            <a:endParaRPr lang="en-US" dirty="0" smtClean="0"/>
          </a:p>
          <a:p>
            <a:r>
              <a:rPr lang="en-US" dirty="0" smtClean="0"/>
              <a:t>Simple Nomad, Jerry </a:t>
            </a:r>
            <a:r>
              <a:rPr lang="en-US" dirty="0" err="1" smtClean="0"/>
              <a:t>Saltzer</a:t>
            </a:r>
            <a:r>
              <a:rPr lang="en-US" dirty="0" smtClean="0"/>
              <a:t>, David A. Curry, Tom Van </a:t>
            </a:r>
            <a:r>
              <a:rPr lang="en-US" dirty="0" err="1" smtClean="0"/>
              <a:t>Vleck</a:t>
            </a:r>
            <a:r>
              <a:rPr lang="en-US" dirty="0" smtClean="0"/>
              <a:t>, Bill Ricker, and many many more. Sincere thanks</a:t>
            </a:r>
            <a:r>
              <a:rPr lang="en-US" baseline="0" dirty="0" smtClean="0"/>
              <a:t> for them indulging me on my quest for ancient vulnerabilities.</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t>
            </a:r>
            <a:r>
              <a:rPr lang="en-US" b="1" dirty="0" smtClean="0"/>
              <a:t>read some books</a:t>
            </a:r>
            <a:r>
              <a:rPr lang="en-US" dirty="0" smtClean="0"/>
              <a:t> for perspective…  and what did this </a:t>
            </a:r>
            <a:r>
              <a:rPr lang="en-US" b="1" dirty="0" smtClean="0"/>
              <a:t>lead me to</a:t>
            </a:r>
            <a:r>
              <a:rPr lang="en-US" dirty="0" smtClean="0"/>
              <a:t> </a:t>
            </a:r>
            <a:r>
              <a:rPr lang="en-US" dirty="0" err="1" smtClean="0"/>
              <a:t>to</a:t>
            </a:r>
            <a:r>
              <a:rPr lang="en-US" dirty="0" smtClean="0"/>
              <a:t>? </a:t>
            </a:r>
            <a:r>
              <a:rPr lang="en-US" b="1" dirty="0" smtClean="0"/>
              <a:t>This talk</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an </a:t>
            </a:r>
            <a:r>
              <a:rPr lang="en-US" b="1" dirty="0" smtClean="0"/>
              <a:t>overview</a:t>
            </a:r>
            <a:r>
              <a:rPr lang="en-US" dirty="0" smtClean="0"/>
              <a:t>… </a:t>
            </a:r>
            <a:r>
              <a:rPr lang="en-US" b="1" dirty="0" smtClean="0"/>
              <a:t>On the surface </a:t>
            </a:r>
            <a:r>
              <a:rPr lang="en-US" dirty="0" smtClean="0"/>
              <a:t>this will </a:t>
            </a:r>
            <a:r>
              <a:rPr lang="en-US" b="1" dirty="0" smtClean="0"/>
              <a:t>seem like a sad and depressing talk</a:t>
            </a:r>
            <a:r>
              <a:rPr lang="en-US" dirty="0" smtClean="0"/>
              <a:t>…</a:t>
            </a:r>
          </a:p>
          <a:p>
            <a:endParaRPr lang="en-US" dirty="0" smtClean="0"/>
          </a:p>
          <a:p>
            <a:r>
              <a:rPr lang="en-US" dirty="0" smtClean="0"/>
              <a:t>Pictured:</a:t>
            </a:r>
          </a:p>
          <a:p>
            <a:r>
              <a:rPr lang="en-US" dirty="0" smtClean="0"/>
              <a:t>http://www.amazon.com/exec/obidos/ISBN=069001743X/insekurityorgA/</a:t>
            </a:r>
          </a:p>
          <a:p>
            <a:r>
              <a:rPr lang="en-US" dirty="0" smtClean="0"/>
              <a:t>http://www.amazon.com/exec/obidos/ISBN=0684155761/insekurityorgA/</a:t>
            </a:r>
          </a:p>
          <a:p>
            <a:r>
              <a:rPr lang="en-US" dirty="0" smtClean="0"/>
              <a:t>http://www.amazon.com/exec/obidos/ISBN=007038357X/insekurityorgA/</a:t>
            </a:r>
          </a:p>
        </p:txBody>
      </p:sp>
      <p:sp>
        <p:nvSpPr>
          <p:cNvPr id="4" name="Slide Number Placeholder 3"/>
          <p:cNvSpPr>
            <a:spLocks noGrp="1"/>
          </p:cNvSpPr>
          <p:nvPr>
            <p:ph type="sldNum" sz="quarter" idx="10"/>
          </p:nvPr>
        </p:nvSpPr>
        <p:spPr/>
        <p:txBody>
          <a:bodyPr/>
          <a:lstStyle/>
          <a:p>
            <a:fld id="{BBFEBEC5-CB6D-4E6B-B616-03644885567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t>
            </a:r>
            <a:r>
              <a:rPr lang="en-US" b="1" dirty="0" smtClean="0"/>
              <a:t>reality</a:t>
            </a:r>
            <a:r>
              <a:rPr lang="en-US" dirty="0" smtClean="0"/>
              <a:t> it </a:t>
            </a:r>
            <a:r>
              <a:rPr lang="en-US" b="1" dirty="0" smtClean="0"/>
              <a:t>should</a:t>
            </a:r>
            <a:r>
              <a:rPr lang="en-US" dirty="0" smtClean="0"/>
              <a:t> hopefully </a:t>
            </a:r>
            <a:r>
              <a:rPr lang="en-US" b="1" dirty="0" smtClean="0"/>
              <a:t>motivate</a:t>
            </a:r>
            <a:r>
              <a:rPr lang="en-US" dirty="0" smtClean="0"/>
              <a:t> and </a:t>
            </a:r>
            <a:r>
              <a:rPr lang="en-US" b="1" dirty="0" smtClean="0"/>
              <a:t>encourage</a:t>
            </a:r>
            <a:r>
              <a:rPr lang="en-US" dirty="0" smtClean="0"/>
              <a:t> you </a:t>
            </a:r>
            <a:r>
              <a:rPr lang="en-US" b="1" dirty="0" smtClean="0"/>
              <a:t>to do better</a:t>
            </a:r>
            <a:r>
              <a:rPr lang="en-US" dirty="0" smtClean="0"/>
              <a:t>, by doing what you already do, just differently.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dirty="0" smtClean="0">
                <a:hlinkClick r:id="rId3"/>
              </a:rPr>
              <a:t>http://dashburst.com/10-cats-grumpier-than-grumpy-cat/</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If we can fix things, everyone is happy.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Let’s face it, </a:t>
            </a:r>
            <a:r>
              <a:rPr lang="en-US" b="1" dirty="0" smtClean="0"/>
              <a:t>we all know how bad things are</a:t>
            </a:r>
            <a:r>
              <a:rPr lang="en-US" dirty="0" smtClean="0"/>
              <a:t>…</a:t>
            </a:r>
          </a:p>
          <a:p>
            <a:endParaRPr lang="en-US" dirty="0" smtClean="0"/>
          </a:p>
          <a:p>
            <a:r>
              <a:rPr lang="en-US" dirty="0" smtClean="0"/>
              <a:t>Image source: </a:t>
            </a:r>
            <a:r>
              <a:rPr lang="en-US" dirty="0" smtClean="0">
                <a:hlinkClick r:id="rId3"/>
              </a:rPr>
              <a:t>http://www.catster.com/molz/happy-cat-is-happy</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a:t>
            </a:r>
            <a:r>
              <a:rPr lang="en-US" b="1" dirty="0" smtClean="0"/>
              <a:t>this talk </a:t>
            </a:r>
            <a:r>
              <a:rPr lang="en-US" dirty="0" smtClean="0"/>
              <a:t>will hopefully </a:t>
            </a:r>
            <a:r>
              <a:rPr lang="en-US" b="1" dirty="0" smtClean="0"/>
              <a:t>give you MORE historical perspective </a:t>
            </a:r>
            <a:r>
              <a:rPr lang="en-US" dirty="0" smtClean="0"/>
              <a:t>to fully understand</a:t>
            </a:r>
            <a:r>
              <a:rPr lang="en-US" baseline="0" dirty="0" smtClean="0"/>
              <a:t> and</a:t>
            </a:r>
            <a:r>
              <a:rPr lang="en-US" dirty="0" smtClean="0"/>
              <a:t> </a:t>
            </a:r>
            <a:r>
              <a:rPr lang="en-US" b="1" dirty="0" smtClean="0"/>
              <a:t>appreciate where we</a:t>
            </a:r>
            <a:r>
              <a:rPr lang="en-US" b="1" baseline="0" dirty="0" smtClean="0"/>
              <a:t> really are</a:t>
            </a:r>
            <a:r>
              <a:rPr lang="en-US" baseline="0" dirty="0" smtClean="0"/>
              <a:t>.</a:t>
            </a:r>
          </a:p>
          <a:p>
            <a:endParaRPr lang="en-US" baseline="0" dirty="0" smtClean="0"/>
          </a:p>
          <a:p>
            <a:r>
              <a:rPr lang="en-US" baseline="0" dirty="0" smtClean="0"/>
              <a:t>There is a </a:t>
            </a:r>
            <a:r>
              <a:rPr lang="en-US" b="1" baseline="0" dirty="0" smtClean="0"/>
              <a:t>common saying regarding history</a:t>
            </a:r>
            <a:r>
              <a:rPr lang="en-US" baseline="0" dirty="0" smtClean="0"/>
              <a:t>…</a:t>
            </a:r>
          </a:p>
          <a:p>
            <a:endParaRPr lang="en-US" baseline="0" dirty="0" smtClean="0"/>
          </a:p>
          <a:p>
            <a:r>
              <a:rPr lang="en-US" baseline="0" dirty="0" smtClean="0"/>
              <a:t>Image source: </a:t>
            </a:r>
            <a:r>
              <a:rPr lang="en-US" dirty="0" smtClean="0">
                <a:hlinkClick r:id="rId3"/>
              </a:rPr>
              <a:t>http://cheezburger.com/6132125696</a:t>
            </a:r>
            <a:endParaRPr lang="en-US" baseline="0"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Those who cannot remember the past are condemned to repeat it.</a:t>
            </a:r>
            <a:r>
              <a:rPr lang="en-US" dirty="0" smtClean="0"/>
              <a:t> Of course, this spawned</a:t>
            </a:r>
            <a:r>
              <a:rPr lang="en-US" baseline="0" dirty="0" smtClean="0"/>
              <a:t> a hundred variations that we now also attribute to </a:t>
            </a:r>
            <a:r>
              <a:rPr lang="en-US" b="1" baseline="0" dirty="0" err="1" smtClean="0"/>
              <a:t>Shepard</a:t>
            </a:r>
            <a:r>
              <a:rPr lang="en-US" b="1" baseline="0" dirty="0" smtClean="0"/>
              <a:t>, Burke, Vonnegut, and the esteemed Jesse Ventura</a:t>
            </a:r>
            <a:r>
              <a:rPr lang="en-US" baseline="0" dirty="0" smtClean="0"/>
              <a:t>, but who’s counting!</a:t>
            </a:r>
            <a:endParaRPr lang="en-US" dirty="0" smtClean="0"/>
          </a:p>
          <a:p>
            <a:endParaRPr lang="en-US" dirty="0" smtClean="0"/>
          </a:p>
          <a:p>
            <a:r>
              <a:rPr lang="en-US" dirty="0" smtClean="0"/>
              <a:t>Ok </a:t>
            </a:r>
            <a:r>
              <a:rPr lang="en-US" b="1" dirty="0" smtClean="0"/>
              <a:t>enough intro</a:t>
            </a:r>
            <a:r>
              <a:rPr lang="en-US" dirty="0" smtClean="0"/>
              <a:t>, let’s get to the meat of this presentation. When </a:t>
            </a:r>
            <a:r>
              <a:rPr lang="en-US" b="1" dirty="0" smtClean="0"/>
              <a:t>talking about vulnerability history</a:t>
            </a:r>
            <a:r>
              <a:rPr lang="en-US" dirty="0" smtClean="0"/>
              <a:t>, you really have to </a:t>
            </a:r>
            <a:r>
              <a:rPr lang="en-US" b="1" dirty="0" smtClean="0"/>
              <a:t>pick a start date and that may be a bit arbitrary</a:t>
            </a:r>
            <a:r>
              <a:rPr lang="en-US" dirty="0" smtClean="0"/>
              <a:t>. </a:t>
            </a:r>
          </a:p>
          <a:p>
            <a:endParaRPr lang="en-US" dirty="0" smtClean="0"/>
          </a:p>
          <a:p>
            <a:r>
              <a:rPr lang="en-US" dirty="0" smtClean="0"/>
              <a:t>http://en.wikiquote.org/wiki/George_Santayana</a:t>
            </a:r>
          </a:p>
          <a:p>
            <a:r>
              <a:rPr lang="en-US" dirty="0" smtClean="0"/>
              <a:t>http://www.goodreads.com/quotes/tag/doomed-to-repeat-it</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Ten</a:t>
            </a:r>
            <a:r>
              <a:rPr lang="en-US" b="1" baseline="0" dirty="0" smtClean="0"/>
              <a:t> years ago I would have picked the 1960’s</a:t>
            </a:r>
            <a:r>
              <a:rPr lang="en-US" baseline="0" dirty="0" smtClean="0"/>
              <a:t>. </a:t>
            </a:r>
            <a:r>
              <a:rPr lang="en-US" b="1" baseline="0" dirty="0" smtClean="0"/>
              <a:t>Five</a:t>
            </a:r>
            <a:r>
              <a:rPr lang="en-US" baseline="0" dirty="0" smtClean="0"/>
              <a:t> years ago the </a:t>
            </a:r>
            <a:r>
              <a:rPr lang="en-US" b="1" baseline="0" dirty="0" smtClean="0"/>
              <a:t>1950’s</a:t>
            </a:r>
            <a:r>
              <a:rPr lang="en-US" baseline="0" dirty="0" smtClean="0"/>
              <a:t> or arguably the 1930’s. </a:t>
            </a:r>
            <a:r>
              <a:rPr lang="en-US" b="1" baseline="0" dirty="0" smtClean="0"/>
              <a:t>Now</a:t>
            </a:r>
            <a:r>
              <a:rPr lang="en-US" baseline="0" dirty="0" smtClean="0"/>
              <a:t>, I think the </a:t>
            </a:r>
            <a:r>
              <a:rPr lang="en-US" b="1" baseline="0" dirty="0" smtClean="0"/>
              <a:t>1900’s</a:t>
            </a:r>
            <a:r>
              <a:rPr lang="en-US" baseline="0" dirty="0" smtClean="0"/>
              <a:t> is a good start point.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a:t>
            </a:r>
            <a:r>
              <a:rPr lang="en-US" b="1" dirty="0" smtClean="0"/>
              <a:t>start</a:t>
            </a:r>
            <a:r>
              <a:rPr lang="en-US" dirty="0" smtClean="0"/>
              <a:t> with the story of the </a:t>
            </a:r>
            <a:r>
              <a:rPr lang="en-US" b="1" dirty="0" smtClean="0"/>
              <a:t>Marconi Wireless Telegraph</a:t>
            </a:r>
            <a:r>
              <a:rPr lang="en-US" dirty="0" smtClean="0"/>
              <a:t>,</a:t>
            </a:r>
            <a:r>
              <a:rPr lang="en-US" baseline="0" dirty="0" smtClean="0"/>
              <a:t> courtesy of New Scientist and TechEye.net</a:t>
            </a:r>
            <a:endParaRPr lang="en-US" dirty="0" smtClean="0"/>
          </a:p>
          <a:p>
            <a:r>
              <a:rPr lang="en-US" b="1" dirty="0" smtClean="0"/>
              <a:t>Invented</a:t>
            </a:r>
            <a:r>
              <a:rPr lang="en-US" dirty="0" smtClean="0"/>
              <a:t> in</a:t>
            </a:r>
            <a:r>
              <a:rPr lang="en-US" baseline="0" dirty="0" smtClean="0"/>
              <a:t> the </a:t>
            </a:r>
            <a:r>
              <a:rPr lang="en-US" b="1" baseline="0" dirty="0" smtClean="0"/>
              <a:t>years leading up to 1903</a:t>
            </a:r>
            <a:r>
              <a:rPr lang="en-US" baseline="0" dirty="0" smtClean="0"/>
              <a:t>, this was a </a:t>
            </a:r>
            <a:r>
              <a:rPr lang="en-US" b="1" baseline="0" dirty="0" smtClean="0"/>
              <a:t>significant advance in communication technology.</a:t>
            </a:r>
          </a:p>
          <a:p>
            <a:endParaRPr lang="en-US" baseline="0" dirty="0" smtClean="0"/>
          </a:p>
          <a:p>
            <a:r>
              <a:rPr lang="en-US" baseline="0" dirty="0" smtClean="0"/>
              <a:t>Picture courtesy of http://www.mhs.ox.ac.uk/marconi/exhibition/7777.htm</a:t>
            </a:r>
          </a:p>
          <a:p>
            <a:endParaRPr lang="en-US" baseline="0" dirty="0" smtClean="0"/>
          </a:p>
          <a:p>
            <a:r>
              <a:rPr lang="en-US" baseline="0" dirty="0" smtClean="0"/>
              <a:t>Full stories:</a:t>
            </a:r>
          </a:p>
          <a:p>
            <a:r>
              <a:rPr lang="en-US" baseline="0" dirty="0" smtClean="0"/>
              <a:t>http://news.techeye.net/security/worlds-first-hacker-identified</a:t>
            </a:r>
          </a:p>
          <a:p>
            <a:r>
              <a:rPr lang="en-US" baseline="0" dirty="0" smtClean="0"/>
              <a:t>http://www.newscientist.com/article/mg21228440.700-dotdashdiss-the-gentleman-hackers-1903-lulz.html#.UlWR6UAy6SC</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a:t>
            </a:r>
            <a:r>
              <a:rPr lang="en-US" b="1" dirty="0" smtClean="0"/>
              <a:t>questions</a:t>
            </a:r>
            <a:r>
              <a:rPr lang="en-US" dirty="0" smtClean="0"/>
              <a:t>? </a:t>
            </a:r>
            <a:r>
              <a:rPr lang="en-US" b="1" dirty="0" smtClean="0"/>
              <a:t>Wait until the end</a:t>
            </a:r>
            <a:r>
              <a:rPr lang="en-US" dirty="0" smtClean="0"/>
              <a:t>.</a:t>
            </a:r>
          </a:p>
          <a:p>
            <a:r>
              <a:rPr lang="en-US" dirty="0" smtClean="0"/>
              <a:t>If I am </a:t>
            </a:r>
            <a:r>
              <a:rPr lang="en-US" b="1" dirty="0" smtClean="0"/>
              <a:t>wrong</a:t>
            </a:r>
            <a:r>
              <a:rPr lang="en-US" dirty="0" smtClean="0"/>
              <a:t> about something? </a:t>
            </a:r>
            <a:r>
              <a:rPr lang="en-US" b="1" dirty="0" smtClean="0"/>
              <a:t>Interrupt</a:t>
            </a:r>
            <a:r>
              <a:rPr lang="en-US" dirty="0" smtClean="0"/>
              <a:t> me.</a:t>
            </a:r>
          </a:p>
          <a:p>
            <a:r>
              <a:rPr lang="en-US" dirty="0" smtClean="0"/>
              <a:t>(If you are right, I will make amends. If you are wrong, you</a:t>
            </a:r>
            <a:r>
              <a:rPr lang="en-US" baseline="0" dirty="0" smtClean="0"/>
              <a:t> will be mocked.</a:t>
            </a:r>
            <a:r>
              <a:rPr lang="en-US" dirty="0" smtClean="0"/>
              <a:t>)</a:t>
            </a:r>
          </a:p>
          <a:p>
            <a:endParaRPr lang="en-US" dirty="0" smtClean="0"/>
          </a:p>
          <a:p>
            <a:r>
              <a:rPr lang="en-US" b="1" dirty="0" smtClean="0"/>
              <a:t>Those familiar with my past talks will notice a change in style this time</a:t>
            </a:r>
            <a:r>
              <a:rPr lang="en-US" dirty="0" smtClean="0"/>
              <a:t>…</a:t>
            </a:r>
          </a:p>
          <a:p>
            <a:endParaRPr lang="en-US" dirty="0" smtClean="0"/>
          </a:p>
          <a:p>
            <a:r>
              <a:rPr lang="en-US" dirty="0" smtClean="0"/>
              <a:t>Image source:</a:t>
            </a:r>
          </a:p>
          <a:p>
            <a:r>
              <a:rPr lang="en-US" dirty="0" smtClean="0"/>
              <a:t>http://i1.kym-cdn.com/photos/images/original/000/328/179/652.jpg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primary creator </a:t>
            </a:r>
            <a:r>
              <a:rPr lang="en-US" dirty="0" smtClean="0"/>
              <a:t>was the Italian </a:t>
            </a:r>
            <a:r>
              <a:rPr lang="en-US" b="1" dirty="0" err="1" smtClean="0"/>
              <a:t>Guglielmo</a:t>
            </a:r>
            <a:r>
              <a:rPr lang="en-US" b="1" dirty="0" smtClean="0"/>
              <a:t> Marconi</a:t>
            </a:r>
            <a:r>
              <a:rPr lang="en-US" dirty="0" smtClean="0"/>
              <a:t> who had</a:t>
            </a:r>
            <a:r>
              <a:rPr lang="en-US" baseline="0" dirty="0" smtClean="0"/>
              <a:t> </a:t>
            </a:r>
            <a:r>
              <a:rPr lang="en-US" b="1" baseline="0" dirty="0" smtClean="0"/>
              <a:t>assistants John Ambrose Fleming and Arthur Blo</a:t>
            </a:r>
            <a:r>
              <a:rPr lang="en-US" baseline="0" dirty="0" smtClean="0"/>
              <a:t>k. Poor Arthur was not important enough to warrant a Wikipedia page, so no picture of him.</a:t>
            </a:r>
          </a:p>
          <a:p>
            <a:r>
              <a:rPr lang="en-US" b="1" baseline="0" dirty="0" smtClean="0"/>
              <a:t>Maroni</a:t>
            </a:r>
            <a:r>
              <a:rPr lang="en-US" baseline="0" dirty="0" smtClean="0"/>
              <a:t>, </a:t>
            </a:r>
            <a:r>
              <a:rPr lang="en-US" b="1" baseline="0" dirty="0" smtClean="0"/>
              <a:t>like</a:t>
            </a:r>
            <a:r>
              <a:rPr lang="en-US" baseline="0" dirty="0" smtClean="0"/>
              <a:t> most </a:t>
            </a:r>
            <a:r>
              <a:rPr lang="en-US" b="1" baseline="0" dirty="0" smtClean="0"/>
              <a:t>security vendors today</a:t>
            </a:r>
            <a:r>
              <a:rPr lang="en-US" baseline="0" dirty="0" smtClean="0"/>
              <a:t>, </a:t>
            </a:r>
            <a:r>
              <a:rPr lang="en-US" b="1" baseline="0" dirty="0" smtClean="0"/>
              <a:t>said his device was SECURE and that messages were PRIVATE</a:t>
            </a:r>
            <a:r>
              <a:rPr lang="en-US" baseline="0" dirty="0" smtClean="0"/>
              <a:t>.</a:t>
            </a:r>
          </a:p>
          <a:p>
            <a:r>
              <a:rPr lang="en-US" b="1" baseline="0" dirty="0" smtClean="0"/>
              <a:t>"I can tune my instruments so that no other instrument that is not similarly tuned can tap my messages," Marconi boasted.</a:t>
            </a:r>
          </a:p>
          <a:p>
            <a:endParaRPr lang="en-US" dirty="0" smtClean="0"/>
          </a:p>
          <a:p>
            <a:endParaRPr lang="en-US" dirty="0" smtClean="0"/>
          </a:p>
          <a:p>
            <a:r>
              <a:rPr lang="en-US" dirty="0" smtClean="0">
                <a:hlinkClick r:id="rId3"/>
              </a:rPr>
              <a:t>http://en.wikipedia.org/wiki/Guglielmo_Marconi</a:t>
            </a:r>
            <a:endParaRPr lang="en-US" dirty="0" smtClean="0"/>
          </a:p>
          <a:p>
            <a:r>
              <a:rPr lang="en-US" dirty="0" smtClean="0">
                <a:hlinkClick r:id="rId4"/>
              </a:rPr>
              <a:t>http://en.wikipedia.org/wiki/John_Ambrose_Fleming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show off his new device, </a:t>
            </a:r>
            <a:r>
              <a:rPr lang="en-US" b="1" dirty="0" smtClean="0"/>
              <a:t>Marconi set up a public demonstration in a theatre</a:t>
            </a:r>
            <a:r>
              <a:rPr lang="en-US" dirty="0" smtClean="0"/>
              <a:t>.</a:t>
            </a:r>
            <a:r>
              <a:rPr lang="en-US" baseline="0" dirty="0" smtClean="0"/>
              <a:t> He was in </a:t>
            </a:r>
            <a:r>
              <a:rPr lang="en-US" b="1" baseline="0" dirty="0" smtClean="0"/>
              <a:t>Cornwall, 300 miles away </a:t>
            </a:r>
            <a:r>
              <a:rPr lang="en-US" baseline="0" dirty="0" smtClean="0"/>
              <a:t>from the crowd ready to send the message.</a:t>
            </a:r>
          </a:p>
          <a:p>
            <a:r>
              <a:rPr lang="en-US" b="1" baseline="0" dirty="0" smtClean="0"/>
              <a:t>Fleming </a:t>
            </a:r>
            <a:r>
              <a:rPr lang="en-US" baseline="0" dirty="0" smtClean="0"/>
              <a:t>was </a:t>
            </a:r>
            <a:r>
              <a:rPr lang="en-US" b="1" baseline="0" dirty="0" smtClean="0"/>
              <a:t>set up </a:t>
            </a:r>
            <a:r>
              <a:rPr lang="en-US" baseline="0" dirty="0" smtClean="0"/>
              <a:t>to </a:t>
            </a:r>
            <a:r>
              <a:rPr lang="en-US" b="1" baseline="0" dirty="0" smtClean="0"/>
              <a:t>receive the message and impress the crowd</a:t>
            </a:r>
            <a:r>
              <a:rPr lang="en-US" baseline="0" dirty="0" smtClean="0"/>
              <a:t>.</a:t>
            </a:r>
          </a:p>
          <a:p>
            <a:r>
              <a:rPr lang="en-US" b="1" baseline="0" dirty="0" smtClean="0"/>
              <a:t>Minutes before</a:t>
            </a:r>
            <a:r>
              <a:rPr lang="en-US" baseline="0" dirty="0" smtClean="0"/>
              <a:t> the wirelessly transmitted message was to arrive, the </a:t>
            </a:r>
            <a:r>
              <a:rPr lang="en-US" b="1" baseline="0" dirty="0" smtClean="0"/>
              <a:t>crowd heard a ticking noise from the theatre’s brass projection lantern</a:t>
            </a:r>
            <a:r>
              <a:rPr lang="en-US" baseline="0" dirty="0" smtClean="0"/>
              <a:t>.</a:t>
            </a:r>
          </a:p>
          <a:p>
            <a:r>
              <a:rPr lang="en-US" baseline="0" dirty="0" smtClean="0"/>
              <a:t>Poor assistant </a:t>
            </a:r>
            <a:r>
              <a:rPr lang="en-US" b="1" baseline="0" dirty="0" smtClean="0"/>
              <a:t>Blok recognized it to be </a:t>
            </a:r>
            <a:r>
              <a:rPr lang="en-US" b="1" baseline="0" dirty="0" err="1" smtClean="0"/>
              <a:t>morse</a:t>
            </a:r>
            <a:r>
              <a:rPr lang="en-US" b="1" baseline="0" dirty="0" smtClean="0"/>
              <a:t> code</a:t>
            </a:r>
            <a:r>
              <a:rPr lang="en-US" baseline="0" dirty="0" smtClean="0"/>
              <a:t>, not the brilliant physicist Fleming with a Wikipedia page. </a:t>
            </a:r>
          </a:p>
          <a:p>
            <a:r>
              <a:rPr lang="en-US" b="1" baseline="0" dirty="0" smtClean="0"/>
              <a:t>Blok figured </a:t>
            </a:r>
            <a:r>
              <a:rPr lang="en-US" baseline="0" dirty="0" smtClean="0"/>
              <a:t>someone was sending </a:t>
            </a:r>
            <a:r>
              <a:rPr lang="en-US" b="1" baseline="0" dirty="0" smtClean="0"/>
              <a:t>powerful wireless pulses</a:t>
            </a:r>
            <a:r>
              <a:rPr lang="en-US" baseline="0" dirty="0" smtClean="0"/>
              <a:t> that were </a:t>
            </a:r>
            <a:r>
              <a:rPr lang="en-US" b="1" baseline="0" dirty="0" smtClean="0"/>
              <a:t>strong enough to interfere with the projector’s discharge lamp</a:t>
            </a:r>
            <a:r>
              <a:rPr lang="en-US" baseline="0" dirty="0" smtClean="0"/>
              <a:t>.</a:t>
            </a:r>
          </a:p>
          <a:p>
            <a:r>
              <a:rPr lang="en-US" baseline="0" dirty="0" smtClean="0"/>
              <a:t>Mentally </a:t>
            </a:r>
            <a:r>
              <a:rPr lang="en-US" b="1" baseline="0" dirty="0" smtClean="0"/>
              <a:t>decoding</a:t>
            </a:r>
            <a:r>
              <a:rPr lang="en-US" baseline="0" dirty="0" smtClean="0"/>
              <a:t> the missive, Blok </a:t>
            </a:r>
            <a:r>
              <a:rPr lang="en-US" b="1" baseline="0" dirty="0" smtClean="0"/>
              <a:t>realized </a:t>
            </a:r>
            <a:r>
              <a:rPr lang="en-US" b="1" baseline="0" dirty="0" smtClean="0"/>
              <a:t>it was spelling one facetious word</a:t>
            </a:r>
            <a:r>
              <a:rPr lang="en-US" baseline="0" dirty="0" smtClean="0"/>
              <a:t>…</a:t>
            </a:r>
          </a:p>
          <a:p>
            <a:endParaRPr lang="en-US" baseline="0" dirty="0" smtClean="0"/>
          </a:p>
          <a:p>
            <a:r>
              <a:rPr lang="en-US" baseline="0" dirty="0" smtClean="0"/>
              <a:t>Image source: </a:t>
            </a:r>
            <a:r>
              <a:rPr lang="en-US" dirty="0" smtClean="0">
                <a:hlinkClick r:id="rId3"/>
              </a:rPr>
              <a:t>http://en.wikipedia.org/wiki/Guglielmo_Marconi</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"Rats“ … over and over.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Marconi</a:t>
            </a:r>
            <a:r>
              <a:rPr lang="en-US" baseline="0" dirty="0" smtClean="0"/>
              <a:t> </a:t>
            </a:r>
            <a:r>
              <a:rPr lang="en-US" b="1" baseline="0" dirty="0" smtClean="0"/>
              <a:t>wasn’t happy </a:t>
            </a:r>
            <a:r>
              <a:rPr lang="en-US" baseline="0" dirty="0" smtClean="0"/>
              <a:t>about this, but like some security vendors today, he </a:t>
            </a:r>
            <a:r>
              <a:rPr lang="en-US" baseline="0" dirty="0" smtClean="0"/>
              <a:t>wouldn't address </a:t>
            </a:r>
            <a:r>
              <a:rPr lang="en-US" baseline="0" dirty="0" smtClean="0"/>
              <a:t>critics.</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 will not demonstrate to any man who throws doubt upon the system," he said at the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a:t>
            </a:r>
            <a:r>
              <a:rPr lang="en-US" dirty="0" smtClean="0">
                <a:hlinkClick r:id="rId3"/>
              </a:rPr>
              <a:t>http://scientopia.org/blogs/scicurious/2012/01/04/sad-lonely-lady-rats-may-really-eat-their-feelings/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 main man </a:t>
            </a:r>
            <a:r>
              <a:rPr lang="en-US" b="1" dirty="0" smtClean="0"/>
              <a:t>Fleming</a:t>
            </a:r>
            <a:r>
              <a:rPr lang="en-US" dirty="0" smtClean="0"/>
              <a:t>, pictured here later in life, wasn’t so rigid.</a:t>
            </a:r>
          </a:p>
          <a:p>
            <a:r>
              <a:rPr lang="en-US" dirty="0" smtClean="0"/>
              <a:t>He </a:t>
            </a:r>
            <a:r>
              <a:rPr lang="en-US" b="1" dirty="0" smtClean="0"/>
              <a:t>sent a fuming letter </a:t>
            </a:r>
            <a:r>
              <a:rPr lang="en-US" dirty="0" smtClean="0"/>
              <a:t>to The </a:t>
            </a:r>
            <a:r>
              <a:rPr lang="en-US" b="1" dirty="0" smtClean="0"/>
              <a:t>Times of </a:t>
            </a:r>
            <a:r>
              <a:rPr lang="en-US" b="1" dirty="0" smtClean="0"/>
              <a:t>London </a:t>
            </a:r>
            <a:r>
              <a:rPr lang="en-US" b="1" dirty="0" smtClean="0"/>
              <a:t>dubbing the hack "scientific </a:t>
            </a:r>
            <a:r>
              <a:rPr lang="en-US" b="1" dirty="0" smtClean="0"/>
              <a:t>hooliganism”</a:t>
            </a:r>
            <a:r>
              <a:rPr lang="en-US" b="0" dirty="0" smtClean="0"/>
              <a:t> (wow what an awesome</a:t>
            </a:r>
            <a:r>
              <a:rPr lang="en-US" b="0" baseline="0" dirty="0" smtClean="0"/>
              <a:t> term)</a:t>
            </a:r>
            <a:r>
              <a:rPr lang="en-US" dirty="0" smtClean="0"/>
              <a:t>, </a:t>
            </a:r>
            <a:r>
              <a:rPr lang="en-US" dirty="0" smtClean="0"/>
              <a:t>and "an outrage against the traditions of the Royal Institution". </a:t>
            </a:r>
          </a:p>
          <a:p>
            <a:r>
              <a:rPr lang="en-US" dirty="0" smtClean="0"/>
              <a:t>Much </a:t>
            </a:r>
            <a:r>
              <a:rPr lang="en-US" b="1" dirty="0" smtClean="0"/>
              <a:t>like vendors today</a:t>
            </a:r>
            <a:r>
              <a:rPr lang="en-US" b="1" baseline="0" dirty="0" smtClean="0"/>
              <a:t> </a:t>
            </a:r>
            <a:r>
              <a:rPr lang="en-US" baseline="0" dirty="0" smtClean="0"/>
              <a:t>screaming </a:t>
            </a:r>
            <a:r>
              <a:rPr lang="en-US" b="1" baseline="0" dirty="0" smtClean="0"/>
              <a:t>“that isn’t a vulnerability, it’s a design feature!”</a:t>
            </a:r>
          </a:p>
          <a:p>
            <a:r>
              <a:rPr lang="en-US" baseline="0" dirty="0" smtClean="0"/>
              <a:t>Like someone getting trolled, </a:t>
            </a:r>
            <a:r>
              <a:rPr lang="en-US" b="1" baseline="0" dirty="0" smtClean="0"/>
              <a:t>he asked the newspaper for help identifying the culprit.</a:t>
            </a:r>
          </a:p>
          <a:p>
            <a:r>
              <a:rPr lang="en-US" baseline="0" dirty="0" smtClean="0"/>
              <a:t>A mere </a:t>
            </a:r>
            <a:r>
              <a:rPr lang="en-US" b="1" baseline="0" dirty="0" smtClean="0"/>
              <a:t>four days later</a:t>
            </a:r>
            <a:r>
              <a:rPr lang="en-US" baseline="0" dirty="0" smtClean="0"/>
              <a:t>, a </a:t>
            </a:r>
            <a:r>
              <a:rPr lang="en-US" b="1" baseline="0" dirty="0" smtClean="0"/>
              <a:t>gleeful letter confessing to the hack was printed </a:t>
            </a:r>
            <a:r>
              <a:rPr lang="en-US" baseline="0" dirty="0" smtClean="0"/>
              <a:t>by The Times.</a:t>
            </a:r>
          </a:p>
          <a:p>
            <a:endParaRPr lang="en-US" baseline="0" dirty="0" smtClean="0"/>
          </a:p>
          <a:p>
            <a:r>
              <a:rPr lang="en-US" baseline="0" dirty="0" smtClean="0"/>
              <a:t>Image source: </a:t>
            </a:r>
            <a:r>
              <a:rPr lang="en-US" dirty="0" smtClean="0">
                <a:hlinkClick r:id="rId3"/>
              </a:rPr>
              <a:t>http://www.biography.com/people/john-ambrose-fleming-9296963</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fine mustachioed gentleman</a:t>
            </a:r>
            <a:r>
              <a:rPr lang="en-US" baseline="0" dirty="0" smtClean="0"/>
              <a:t> is John </a:t>
            </a:r>
            <a:r>
              <a:rPr lang="en-US" baseline="0" dirty="0" err="1" smtClean="0"/>
              <a:t>Nevil</a:t>
            </a:r>
            <a:r>
              <a:rPr lang="en-US" baseline="0" dirty="0" smtClean="0"/>
              <a:t> </a:t>
            </a:r>
            <a:r>
              <a:rPr lang="en-US" b="1" baseline="0" dirty="0" err="1" smtClean="0"/>
              <a:t>Maskelyne</a:t>
            </a:r>
            <a:r>
              <a:rPr lang="en-US" baseline="0" dirty="0" smtClean="0"/>
              <a:t>, a </a:t>
            </a:r>
            <a:r>
              <a:rPr lang="en-US" b="1" baseline="0" dirty="0" smtClean="0"/>
              <a:t>stage magician and inventor</a:t>
            </a:r>
            <a:r>
              <a:rPr lang="en-US" baseline="0" dirty="0" smtClean="0"/>
              <a:t>, who decided </a:t>
            </a:r>
            <a:r>
              <a:rPr lang="en-US" b="1" baseline="0" dirty="0" smtClean="0"/>
              <a:t>troll Marconi </a:t>
            </a:r>
            <a:r>
              <a:rPr lang="en-US" baseline="0" dirty="0" smtClean="0"/>
              <a:t>and </a:t>
            </a:r>
            <a:r>
              <a:rPr lang="en-US" b="1" baseline="0" dirty="0" smtClean="0"/>
              <a:t>show</a:t>
            </a:r>
            <a:r>
              <a:rPr lang="en-US" baseline="0" dirty="0" smtClean="0"/>
              <a:t> him that his </a:t>
            </a:r>
            <a:r>
              <a:rPr lang="en-US" b="1" baseline="0" dirty="0" smtClean="0"/>
              <a:t>notions of PRIVATE were a joke</a:t>
            </a:r>
            <a:r>
              <a:rPr lang="en-US" baseline="0" dirty="0" smtClean="0"/>
              <a:t>, and admitted to it.</a:t>
            </a:r>
          </a:p>
          <a:p>
            <a:r>
              <a:rPr lang="en-US" baseline="0" dirty="0" smtClean="0"/>
              <a:t>Basically, you </a:t>
            </a:r>
            <a:r>
              <a:rPr lang="en-US" b="1" baseline="0" dirty="0" smtClean="0"/>
              <a:t>arguably have</a:t>
            </a:r>
            <a:r>
              <a:rPr lang="en-US" baseline="0" dirty="0" smtClean="0"/>
              <a:t> the world’s </a:t>
            </a:r>
            <a:r>
              <a:rPr lang="en-US" b="1" baseline="0" dirty="0" smtClean="0"/>
              <a:t>first ‘modern’ hacker</a:t>
            </a:r>
            <a:r>
              <a:rPr lang="en-US" baseline="0" dirty="0" smtClean="0"/>
              <a:t>, and </a:t>
            </a:r>
            <a:r>
              <a:rPr lang="en-US" b="1" baseline="0" dirty="0" smtClean="0"/>
              <a:t>like today’s</a:t>
            </a:r>
            <a:r>
              <a:rPr lang="en-US" baseline="0" dirty="0" smtClean="0"/>
              <a:t>, he was </a:t>
            </a:r>
            <a:r>
              <a:rPr lang="en-US" b="1" baseline="0" dirty="0" smtClean="0"/>
              <a:t>flexing his e-peen</a:t>
            </a:r>
            <a:r>
              <a:rPr lang="en-US" baseline="0" dirty="0" smtClean="0"/>
              <a:t>.</a:t>
            </a:r>
          </a:p>
          <a:p>
            <a:r>
              <a:rPr lang="en-US" baseline="0" dirty="0" smtClean="0"/>
              <a:t>So </a:t>
            </a:r>
            <a:r>
              <a:rPr lang="en-US" b="1" baseline="0" dirty="0" smtClean="0"/>
              <a:t>Marconi’s patented technology for broadcasting on a “precise wavelength” was shattered</a:t>
            </a:r>
            <a:r>
              <a:rPr lang="en-US" baseline="0" dirty="0" smtClean="0"/>
              <a:t>. </a:t>
            </a:r>
          </a:p>
          <a:p>
            <a:r>
              <a:rPr lang="en-US" baseline="0" dirty="0" smtClean="0"/>
              <a:t>Of course today, we know this to be simple technology. Tune the radio to a different channel…</a:t>
            </a:r>
          </a:p>
          <a:p>
            <a:endParaRPr lang="en-US" baseline="0" dirty="0" smtClean="0"/>
          </a:p>
          <a:p>
            <a:r>
              <a:rPr lang="en-US" baseline="0" dirty="0" smtClean="0"/>
              <a:t>Image source: </a:t>
            </a:r>
            <a:r>
              <a:rPr lang="en-US" dirty="0" smtClean="0">
                <a:hlinkClick r:id="rId3"/>
              </a:rPr>
              <a:t>http://en.wikipedia.org/wiki/John_Nevil_Maskelyne</a:t>
            </a:r>
            <a:r>
              <a:rPr lang="en-US" baseline="0" dirty="0" smtClean="0"/>
              <a:t> </a:t>
            </a:r>
          </a:p>
          <a:p>
            <a:r>
              <a:rPr lang="en-US" dirty="0" smtClean="0"/>
              <a:t>1902-11-07 		Marconi Wireless Telegraph Transmitted Message Remote Disclosure	http://osvdb.org/79399</a:t>
            </a:r>
          </a:p>
          <a:p>
            <a:r>
              <a:rPr lang="en-US" dirty="0" smtClean="0"/>
              <a:t>1902-11-07 		Marconi Wireless Telegraph Crafted Transmission Message Spoofing	</a:t>
            </a:r>
            <a:r>
              <a:rPr lang="en-US" baseline="0" dirty="0" smtClean="0"/>
              <a:t>	</a:t>
            </a:r>
            <a:r>
              <a:rPr lang="en-US" dirty="0" smtClean="0"/>
              <a:t>http://osvdb.org/79400</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The story goes deeper…</a:t>
            </a:r>
          </a:p>
          <a:p>
            <a:r>
              <a:rPr lang="en-US" b="1" baseline="0" dirty="0" err="1" smtClean="0"/>
              <a:t>Maskelyne</a:t>
            </a:r>
            <a:r>
              <a:rPr lang="en-US" baseline="0" dirty="0" smtClean="0"/>
              <a:t> </a:t>
            </a:r>
            <a:r>
              <a:rPr lang="en-US" baseline="0" dirty="0" smtClean="0"/>
              <a:t>was apparently </a:t>
            </a:r>
            <a:r>
              <a:rPr lang="en-US" b="1" baseline="0" dirty="0" smtClean="0"/>
              <a:t>hired by the Eastern Telegraph Company to undertake spying operations on Marconi over a year before this incident</a:t>
            </a:r>
            <a:r>
              <a:rPr lang="en-US" baseline="0" dirty="0" smtClean="0"/>
              <a:t>.</a:t>
            </a:r>
          </a:p>
          <a:p>
            <a:r>
              <a:rPr lang="en-US" baseline="0" dirty="0" err="1" smtClean="0"/>
              <a:t>Maskelyne</a:t>
            </a:r>
            <a:r>
              <a:rPr lang="en-US" baseline="0" dirty="0" smtClean="0"/>
              <a:t> </a:t>
            </a:r>
            <a:r>
              <a:rPr lang="en-US" b="1" baseline="0" dirty="0" smtClean="0"/>
              <a:t>had even written an article in the Nov 7, 1902 </a:t>
            </a:r>
            <a:r>
              <a:rPr lang="en-US" baseline="0" dirty="0" smtClean="0"/>
              <a:t>issue of ‘The Electrician’ about the technology, </a:t>
            </a:r>
            <a:r>
              <a:rPr lang="en-US" b="1" baseline="0" dirty="0" smtClean="0"/>
              <a:t>at least half a year before the demo</a:t>
            </a:r>
            <a:r>
              <a:rPr lang="en-US" baseline="0" dirty="0" smtClean="0"/>
              <a:t>.</a:t>
            </a:r>
          </a:p>
          <a:p>
            <a:r>
              <a:rPr lang="en-US" baseline="0" dirty="0" smtClean="0"/>
              <a:t>The comparisons to full disclosure, </a:t>
            </a:r>
            <a:r>
              <a:rPr lang="en-US" baseline="0" dirty="0" err="1" smtClean="0"/>
              <a:t>wiley</a:t>
            </a:r>
            <a:r>
              <a:rPr lang="en-US" baseline="0" dirty="0" smtClean="0"/>
              <a:t> hackers, and Internet trolls is strong in this story. Personally, I am waiting on the movie given all the intrigue and drama. </a:t>
            </a:r>
          </a:p>
          <a:p>
            <a:r>
              <a:rPr lang="en-US" b="1" baseline="0" dirty="0" smtClean="0"/>
              <a:t>LESSON: If you say it is secure or private, verify first.</a:t>
            </a:r>
          </a:p>
          <a:p>
            <a:endParaRPr lang="en-US" b="1" baseline="0" dirty="0" smtClean="0"/>
          </a:p>
          <a:p>
            <a:r>
              <a:rPr lang="en-US" baseline="0" dirty="0" smtClean="0"/>
              <a:t>Image from Journal: http://books.google.com/books?id=jhdbAAAAYAAJ&amp;lpg=PA501&amp;ots=w5BK43mVA0&amp;dq=The%20Electrician%201902%20magazine&amp;pg=PA95#v=onepage&amp;q=The%20Electrician%201902%20magazine&amp;f=false</a:t>
            </a:r>
          </a:p>
          <a:p>
            <a:r>
              <a:rPr lang="en-US" baseline="0" dirty="0" smtClean="0"/>
              <a:t>OSVDB:</a:t>
            </a:r>
          </a:p>
          <a:p>
            <a:r>
              <a:rPr lang="en-US" baseline="0" dirty="0" smtClean="0"/>
              <a:t>http://osvdb.org/79399</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http://osvdb.org/79400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a result of researching this talk, the disclosure date for those </a:t>
            </a:r>
            <a:r>
              <a:rPr lang="en-US" baseline="0" dirty="0" err="1" smtClean="0"/>
              <a:t>vulns</a:t>
            </a:r>
            <a:r>
              <a:rPr lang="en-US" baseline="0" dirty="0" smtClean="0"/>
              <a:t> was updated from </a:t>
            </a:r>
            <a:r>
              <a:rPr lang="en-US" sz="1200" b="0" i="0" kern="1200" dirty="0" smtClean="0">
                <a:solidFill>
                  <a:schemeClr val="tx1"/>
                </a:solidFill>
                <a:latin typeface="+mn-lt"/>
                <a:ea typeface="+mn-ea"/>
                <a:cs typeface="+mn-cs"/>
              </a:rPr>
              <a:t>1903-06-01 to 1902-11-07.)</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Next</a:t>
            </a:r>
            <a:r>
              <a:rPr lang="en-US" dirty="0" smtClean="0"/>
              <a:t> we </a:t>
            </a:r>
            <a:r>
              <a:rPr lang="en-US" b="1" dirty="0" smtClean="0"/>
              <a:t>jump to</a:t>
            </a:r>
            <a:r>
              <a:rPr lang="en-US" b="1" baseline="0" dirty="0" smtClean="0"/>
              <a:t> the 1930’s and 1940’s</a:t>
            </a:r>
            <a:r>
              <a:rPr lang="en-US" baseline="0" dirty="0" smtClean="0"/>
              <a:t>, largely </a:t>
            </a:r>
            <a:r>
              <a:rPr lang="en-US" b="1" baseline="0" dirty="0" smtClean="0"/>
              <a:t>centered around World War 2</a:t>
            </a:r>
            <a:r>
              <a:rPr lang="en-US" baseline="0" dirty="0" smtClean="0"/>
              <a:t>. </a:t>
            </a:r>
          </a:p>
          <a:p>
            <a:r>
              <a:rPr lang="en-US" b="1" baseline="0" dirty="0" smtClean="0"/>
              <a:t>Several countries</a:t>
            </a:r>
            <a:r>
              <a:rPr lang="en-US" baseline="0" dirty="0" smtClean="0"/>
              <a:t> developed or </a:t>
            </a:r>
            <a:r>
              <a:rPr lang="en-US" b="1" baseline="0" dirty="0" smtClean="0"/>
              <a:t>used electro-mechanical rotor cipher machines for message security</a:t>
            </a:r>
            <a:r>
              <a:rPr lang="en-US" baseline="0" dirty="0" smtClean="0"/>
              <a:t>.</a:t>
            </a:r>
          </a:p>
          <a:p>
            <a:r>
              <a:rPr lang="en-US" dirty="0" smtClean="0"/>
              <a:t>The </a:t>
            </a:r>
            <a:r>
              <a:rPr lang="en-US" b="1" dirty="0" smtClean="0"/>
              <a:t>most famous was the Enigma</a:t>
            </a:r>
            <a:r>
              <a:rPr lang="en-US" dirty="0" smtClean="0"/>
              <a:t>, invented by a German engineer named Arthur </a:t>
            </a:r>
            <a:r>
              <a:rPr lang="en-US" dirty="0" err="1" smtClean="0"/>
              <a:t>Scherbius</a:t>
            </a:r>
            <a:r>
              <a:rPr lang="en-US" dirty="0" smtClean="0"/>
              <a:t>.</a:t>
            </a:r>
          </a:p>
          <a:p>
            <a:r>
              <a:rPr lang="en-US" sz="1200" b="1" i="0" kern="1200" dirty="0" smtClean="0">
                <a:solidFill>
                  <a:schemeClr val="tx1"/>
                </a:solidFill>
                <a:latin typeface="+mn-lt"/>
                <a:ea typeface="+mn-ea"/>
                <a:cs typeface="+mn-cs"/>
              </a:rPr>
              <a:t>Early models</a:t>
            </a:r>
            <a:r>
              <a:rPr lang="en-US" sz="1200" b="0" i="0" kern="1200" dirty="0" smtClean="0">
                <a:solidFill>
                  <a:schemeClr val="tx1"/>
                </a:solidFill>
                <a:latin typeface="+mn-lt"/>
                <a:ea typeface="+mn-ea"/>
                <a:cs typeface="+mn-cs"/>
              </a:rPr>
              <a:t> were </a:t>
            </a:r>
            <a:r>
              <a:rPr lang="en-US" sz="1200" b="1" i="0" kern="1200" dirty="0" smtClean="0">
                <a:solidFill>
                  <a:schemeClr val="tx1"/>
                </a:solidFill>
                <a:latin typeface="+mn-lt"/>
                <a:ea typeface="+mn-ea"/>
                <a:cs typeface="+mn-cs"/>
              </a:rPr>
              <a:t>used commercially from </a:t>
            </a:r>
            <a:r>
              <a:rPr lang="en-US" sz="1200" b="0" i="0" kern="1200" dirty="0" smtClean="0">
                <a:solidFill>
                  <a:schemeClr val="tx1"/>
                </a:solidFill>
                <a:latin typeface="+mn-lt"/>
                <a:ea typeface="+mn-ea"/>
                <a:cs typeface="+mn-cs"/>
              </a:rPr>
              <a:t>the early </a:t>
            </a:r>
            <a:r>
              <a:rPr lang="en-US" sz="1200" b="1" i="0" kern="1200" dirty="0" smtClean="0">
                <a:solidFill>
                  <a:schemeClr val="tx1"/>
                </a:solidFill>
                <a:latin typeface="+mn-lt"/>
                <a:ea typeface="+mn-ea"/>
                <a:cs typeface="+mn-cs"/>
              </a:rPr>
              <a:t>1920s</a:t>
            </a:r>
            <a:r>
              <a:rPr lang="en-US" sz="1200" b="0" i="0" kern="1200" dirty="0" smtClean="0">
                <a:solidFill>
                  <a:schemeClr val="tx1"/>
                </a:solidFill>
                <a:latin typeface="+mn-lt"/>
                <a:ea typeface="+mn-ea"/>
                <a:cs typeface="+mn-cs"/>
              </a:rPr>
              <a:t> and</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later models </a:t>
            </a:r>
            <a:r>
              <a:rPr lang="en-US" sz="1200" b="0" i="0" kern="1200" baseline="0" dirty="0" smtClean="0">
                <a:solidFill>
                  <a:schemeClr val="tx1"/>
                </a:solidFill>
                <a:latin typeface="+mn-lt"/>
                <a:ea typeface="+mn-ea"/>
                <a:cs typeface="+mn-cs"/>
              </a:rPr>
              <a:t>used into the </a:t>
            </a:r>
            <a:r>
              <a:rPr lang="en-US" sz="1200" b="1" i="0" kern="1200" baseline="0" dirty="0" smtClean="0">
                <a:solidFill>
                  <a:schemeClr val="tx1"/>
                </a:solidFill>
                <a:latin typeface="+mn-lt"/>
                <a:ea typeface="+mn-ea"/>
                <a:cs typeface="+mn-cs"/>
              </a:rPr>
              <a:t>1940s</a:t>
            </a:r>
            <a:r>
              <a:rPr lang="en-US" sz="1200" b="0" i="0" kern="1200" baseline="0" dirty="0" smtClean="0">
                <a:solidFill>
                  <a:schemeClr val="tx1"/>
                </a:solidFill>
                <a:latin typeface="+mn-lt"/>
                <a:ea typeface="+mn-ea"/>
                <a:cs typeface="+mn-cs"/>
              </a:rPr>
              <a:t>.</a:t>
            </a:r>
            <a:endParaRPr lang="en-US" sz="1200" b="0" i="0" kern="120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Enigma</a:t>
            </a:r>
          </a:p>
          <a:p>
            <a:r>
              <a:rPr lang="en-US" b="1" dirty="0" smtClean="0"/>
              <a:t>1932</a:t>
            </a:r>
            <a:r>
              <a:rPr lang="en-US" dirty="0" smtClean="0"/>
              <a:t> - </a:t>
            </a:r>
            <a:r>
              <a:rPr lang="en-US" b="1" dirty="0" smtClean="0"/>
              <a:t>first break </a:t>
            </a:r>
            <a:r>
              <a:rPr lang="en-US" dirty="0" smtClean="0"/>
              <a:t>of German Army Enigma </a:t>
            </a:r>
            <a:r>
              <a:rPr lang="en-US" b="1" dirty="0" smtClean="0"/>
              <a:t>by Marian </a:t>
            </a:r>
            <a:r>
              <a:rPr lang="en-US" b="1" dirty="0" err="1" smtClean="0"/>
              <a:t>Rejewski</a:t>
            </a:r>
            <a:r>
              <a:rPr lang="en-US" b="1" dirty="0" smtClean="0"/>
              <a:t> in </a:t>
            </a:r>
            <a:r>
              <a:rPr lang="en-US" b="1" dirty="0" smtClean="0"/>
              <a:t>Poland</a:t>
            </a:r>
          </a:p>
          <a:p>
            <a:r>
              <a:rPr lang="en-US" b="0" dirty="0" smtClean="0"/>
              <a:t>Over the coming years </a:t>
            </a:r>
            <a:r>
              <a:rPr lang="en-US" b="1" dirty="0" smtClean="0"/>
              <a:t>subsequent models would be broken by other</a:t>
            </a:r>
            <a:r>
              <a:rPr lang="en-US" b="1" baseline="0" dirty="0" smtClean="0"/>
              <a:t> countries</a:t>
            </a:r>
            <a:r>
              <a:rPr lang="en-US" b="0" baseline="0" dirty="0" smtClean="0"/>
              <a:t>.</a:t>
            </a:r>
            <a:endParaRPr lang="en-US" b="0" dirty="0" smtClean="0"/>
          </a:p>
          <a:p>
            <a:endParaRPr lang="en-US" dirty="0" smtClean="0"/>
          </a:p>
          <a:p>
            <a:r>
              <a:rPr lang="en-US" dirty="0" smtClean="0"/>
              <a:t>Image source: </a:t>
            </a:r>
            <a:r>
              <a:rPr lang="en-US" dirty="0" smtClean="0">
                <a:hlinkClick r:id="rId3"/>
              </a:rPr>
              <a:t>http://www.flickr.com/photos/francois/1162284306/</a:t>
            </a:r>
            <a:r>
              <a:rPr lang="en-US" dirty="0" smtClean="0"/>
              <a:t> by </a:t>
            </a:r>
            <a:r>
              <a:rPr lang="en-US" sz="1200" b="0" i="0" u="none" strike="noStrike" kern="1200" dirty="0" smtClean="0">
                <a:solidFill>
                  <a:schemeClr val="tx1"/>
                </a:solidFill>
                <a:latin typeface="+mn-lt"/>
                <a:ea typeface="+mn-ea"/>
                <a:cs typeface="+mn-cs"/>
                <a:hlinkClick r:id="rId4"/>
              </a:rPr>
              <a:t>François </a:t>
            </a:r>
            <a:r>
              <a:rPr lang="en-US" sz="1200" b="0" i="0" u="none" strike="noStrike" kern="1200" dirty="0" err="1" smtClean="0">
                <a:solidFill>
                  <a:schemeClr val="tx1"/>
                </a:solidFill>
                <a:latin typeface="+mn-lt"/>
                <a:ea typeface="+mn-ea"/>
                <a:cs typeface="+mn-cs"/>
                <a:hlinkClick r:id="rId4"/>
              </a:rPr>
              <a:t>Proulx</a:t>
            </a:r>
            <a:endParaRPr lang="en-US" sz="1200" b="0" i="0" u="none" strike="noStrike" kern="1200" dirty="0" smtClean="0">
              <a:solidFill>
                <a:schemeClr val="tx1"/>
              </a:solidFill>
              <a:latin typeface="+mn-lt"/>
              <a:ea typeface="+mn-ea"/>
              <a:cs typeface="+mn-cs"/>
            </a:endParaRPr>
          </a:p>
          <a:p>
            <a:endParaRPr lang="en-US" sz="1200" b="0" i="0" u="none" strike="noStrike" kern="1200" dirty="0" smtClean="0">
              <a:solidFill>
                <a:schemeClr val="tx1"/>
              </a:solidFill>
              <a:latin typeface="+mn-lt"/>
              <a:ea typeface="+mn-ea"/>
              <a:cs typeface="+mn-cs"/>
            </a:endParaRPr>
          </a:p>
          <a:p>
            <a:r>
              <a:rPr lang="en-US" dirty="0" smtClean="0"/>
              <a:t>1939-07-25 	Enigma Machine Limited Persistent Indicator Chosen Message Key Encryption Weakness	http://osvdb.org/92994</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Japan</a:t>
            </a:r>
            <a:r>
              <a:rPr lang="en-US" dirty="0" smtClean="0"/>
              <a:t>:</a:t>
            </a:r>
            <a:r>
              <a:rPr lang="en-US" b="0" dirty="0" smtClean="0"/>
              <a:t> </a:t>
            </a:r>
            <a:r>
              <a:rPr lang="en-US" sz="1200" b="1" i="0" kern="1200" dirty="0" smtClean="0">
                <a:solidFill>
                  <a:schemeClr val="tx1"/>
                </a:solidFill>
                <a:latin typeface="+mn-lt"/>
                <a:ea typeface="+mn-ea"/>
                <a:cs typeface="+mn-cs"/>
              </a:rPr>
              <a:t>97-shiki O-bun In-</a:t>
            </a:r>
            <a:r>
              <a:rPr lang="en-US" sz="1200" b="1" i="0" kern="1200" dirty="0" err="1" smtClean="0">
                <a:solidFill>
                  <a:schemeClr val="tx1"/>
                </a:solidFill>
                <a:latin typeface="+mn-lt"/>
                <a:ea typeface="+mn-ea"/>
                <a:cs typeface="+mn-cs"/>
              </a:rPr>
              <a:t>ji</a:t>
            </a:r>
            <a:r>
              <a:rPr lang="en-US" sz="1200" b="1" i="0" kern="1200" dirty="0" smtClean="0">
                <a:solidFill>
                  <a:schemeClr val="tx1"/>
                </a:solidFill>
                <a:latin typeface="+mn-lt"/>
                <a:ea typeface="+mn-ea"/>
                <a:cs typeface="+mn-cs"/>
              </a:rPr>
              <a:t>-</a:t>
            </a:r>
            <a:r>
              <a:rPr lang="en-US" sz="1200" b="1" i="0" kern="1200" dirty="0" err="1" smtClean="0">
                <a:solidFill>
                  <a:schemeClr val="tx1"/>
                </a:solidFill>
                <a:latin typeface="+mn-lt"/>
                <a:ea typeface="+mn-ea"/>
                <a:cs typeface="+mn-cs"/>
              </a:rPr>
              <a:t>ki</a:t>
            </a:r>
            <a:r>
              <a:rPr lang="en-US" sz="1200" b="0" i="0" kern="1200" dirty="0" smtClean="0">
                <a:solidFill>
                  <a:schemeClr val="tx1"/>
                </a:solidFill>
                <a:latin typeface="+mn-lt"/>
                <a:ea typeface="+mn-ea"/>
                <a:cs typeface="+mn-cs"/>
              </a:rPr>
              <a:t>, which means </a:t>
            </a:r>
            <a:r>
              <a:rPr lang="en-US" sz="1200" b="1" i="0" kern="1200" dirty="0" smtClean="0">
                <a:solidFill>
                  <a:schemeClr val="tx1"/>
                </a:solidFill>
                <a:latin typeface="+mn-lt"/>
                <a:ea typeface="+mn-ea"/>
                <a:cs typeface="+mn-cs"/>
              </a:rPr>
              <a:t>Alphabetical Typewriter 97</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or just “</a:t>
            </a:r>
            <a:r>
              <a:rPr lang="en-US" b="1" dirty="0" smtClean="0"/>
              <a:t>Purple” </a:t>
            </a:r>
            <a:r>
              <a:rPr lang="en-US" dirty="0" smtClean="0"/>
              <a:t>and intercepts “Magic”. </a:t>
            </a:r>
            <a:r>
              <a:rPr lang="en-US" b="1" dirty="0" smtClean="0"/>
              <a:t>Diplomatic</a:t>
            </a:r>
            <a:r>
              <a:rPr lang="en-US" dirty="0" smtClean="0"/>
              <a:t>, not military.</a:t>
            </a:r>
          </a:p>
          <a:p>
            <a:r>
              <a:rPr lang="en-US" b="1" dirty="0" smtClean="0"/>
              <a:t>1940</a:t>
            </a:r>
            <a:r>
              <a:rPr lang="en-US" dirty="0" smtClean="0"/>
              <a:t> - </a:t>
            </a:r>
            <a:r>
              <a:rPr lang="en-US" b="1" dirty="0" smtClean="0"/>
              <a:t>Break of</a:t>
            </a:r>
            <a:r>
              <a:rPr lang="en-US" dirty="0" smtClean="0"/>
              <a:t> Japan's </a:t>
            </a:r>
            <a:r>
              <a:rPr lang="en-US" b="1" dirty="0" smtClean="0"/>
              <a:t>PURPLE</a:t>
            </a:r>
            <a:r>
              <a:rPr lang="en-US" dirty="0" smtClean="0"/>
              <a:t> machine cipher </a:t>
            </a:r>
            <a:r>
              <a:rPr lang="en-US" b="1" dirty="0" smtClean="0"/>
              <a:t>by SIS team</a:t>
            </a:r>
          </a:p>
          <a:p>
            <a:endParaRPr lang="en-US" dirty="0" smtClean="0"/>
          </a:p>
          <a:p>
            <a:r>
              <a:rPr lang="en-US" dirty="0" smtClean="0"/>
              <a:t>http://en.wikipedia.org/wiki/Purple_(cipher_machine)</a:t>
            </a:r>
          </a:p>
          <a:p>
            <a:endParaRPr lang="en-US" dirty="0" smtClean="0"/>
          </a:p>
          <a:p>
            <a:r>
              <a:rPr lang="en-US" dirty="0" smtClean="0"/>
              <a:t>Image source: </a:t>
            </a:r>
            <a:r>
              <a:rPr lang="en-US" dirty="0" smtClean="0">
                <a:hlinkClick r:id="rId3"/>
              </a:rPr>
              <a:t>http://www.jproc.ca/crypto/purple.html</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Siemens T-52</a:t>
            </a:r>
            <a:r>
              <a:rPr lang="en-US" dirty="0" smtClean="0"/>
              <a:t> </a:t>
            </a:r>
            <a:r>
              <a:rPr lang="en-US" b="1" dirty="0" err="1" smtClean="0"/>
              <a:t>Geheimschreiber</a:t>
            </a:r>
            <a:r>
              <a:rPr lang="en-US" dirty="0" smtClean="0"/>
              <a:t> code</a:t>
            </a:r>
            <a:r>
              <a:rPr lang="en-US" baseline="0" dirty="0" smtClean="0"/>
              <a:t> named </a:t>
            </a:r>
            <a:r>
              <a:rPr lang="en-US" b="1" baseline="0" dirty="0" smtClean="0"/>
              <a:t>“STURGEON”</a:t>
            </a:r>
            <a:r>
              <a:rPr lang="en-US" baseline="0" dirty="0" smtClean="0"/>
              <a:t>. May </a:t>
            </a:r>
            <a:r>
              <a:rPr lang="en-US" b="1" baseline="0" dirty="0" smtClean="0"/>
              <a:t>1940</a:t>
            </a:r>
            <a:r>
              <a:rPr lang="en-US" baseline="0" dirty="0" smtClean="0"/>
              <a:t>, </a:t>
            </a:r>
            <a:r>
              <a:rPr lang="en-US" b="1" baseline="0" dirty="0" smtClean="0"/>
              <a:t>cracked by the Swedes </a:t>
            </a:r>
            <a:r>
              <a:rPr lang="en-US" baseline="0" dirty="0" smtClean="0"/>
              <a:t>who could tap the hard lines.</a:t>
            </a:r>
            <a:endParaRPr lang="en-US" dirty="0" smtClean="0"/>
          </a:p>
          <a:p>
            <a:endParaRPr lang="en-US" dirty="0" smtClean="0"/>
          </a:p>
          <a:p>
            <a:r>
              <a:rPr lang="en-US" dirty="0" smtClean="0"/>
              <a:t>http://en.wikipedia.org/wiki/STURGEON_%28cryptography%29</a:t>
            </a:r>
          </a:p>
          <a:p>
            <a:r>
              <a:rPr lang="en-US" dirty="0" smtClean="0">
                <a:hlinkClick r:id="rId3"/>
              </a:rPr>
              <a:t>http://www.cryptomuseum.com/crypto/siemens/t52/img/t52d_large.jpg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That change is due to </a:t>
            </a:r>
            <a:r>
              <a:rPr lang="en-US" b="1" dirty="0" smtClean="0"/>
              <a:t>influence from watching talks of Schuyler Towne, Chris Nickerson, and Alex Hutton</a:t>
            </a:r>
            <a:r>
              <a:rPr lang="en-US" dirty="0" smtClean="0"/>
              <a:t>. </a:t>
            </a:r>
            <a:r>
              <a:rPr lang="en-US" baseline="0" dirty="0" smtClean="0"/>
              <a:t>With this change…</a:t>
            </a:r>
            <a:endParaRPr lang="en-US" dirty="0" smtClean="0"/>
          </a:p>
          <a:p>
            <a:endParaRPr lang="en-US" dirty="0" smtClean="0"/>
          </a:p>
          <a:p>
            <a:r>
              <a:rPr lang="en-US" dirty="0" smtClean="0"/>
              <a:t>Image source: Mar (mar@sudux.com)</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Lorenz</a:t>
            </a:r>
            <a:r>
              <a:rPr lang="en-US" baseline="0" dirty="0" smtClean="0"/>
              <a:t> SZ40, SZ42A and SZ42B. Lorenz was initially </a:t>
            </a:r>
            <a:r>
              <a:rPr lang="en-US" b="1" baseline="0" dirty="0" smtClean="0"/>
              <a:t>cracked in 1942. Aka “TUNNY</a:t>
            </a:r>
            <a:r>
              <a:rPr lang="en-US" b="1" baseline="0" dirty="0" smtClean="0"/>
              <a:t>”</a:t>
            </a:r>
          </a:p>
          <a:p>
            <a:r>
              <a:rPr lang="en-US" b="0" baseline="0" dirty="0" smtClean="0"/>
              <a:t>Know it our not, we can </a:t>
            </a:r>
            <a:r>
              <a:rPr lang="en-US" b="1" baseline="0" dirty="0" smtClean="0"/>
              <a:t>thank this little beauty</a:t>
            </a:r>
            <a:r>
              <a:rPr lang="en-US" b="0" baseline="0" dirty="0" smtClean="0"/>
              <a:t> for </a:t>
            </a:r>
            <a:r>
              <a:rPr lang="en-US" b="1" baseline="0" dirty="0" smtClean="0"/>
              <a:t>leading to what came after</a:t>
            </a:r>
            <a:r>
              <a:rPr lang="en-US" b="0" baseline="0" dirty="0" smtClean="0"/>
              <a:t>:</a:t>
            </a:r>
            <a:endParaRPr lang="en-US" b="0" baseline="0" dirty="0" smtClean="0"/>
          </a:p>
          <a:p>
            <a:r>
              <a:rPr lang="en-US" b="1" baseline="0" dirty="0" smtClean="0"/>
              <a:t>December 1943 </a:t>
            </a:r>
            <a:r>
              <a:rPr lang="en-US" baseline="0" dirty="0" smtClean="0"/>
              <a:t>- The </a:t>
            </a:r>
            <a:r>
              <a:rPr lang="en-US" b="1" baseline="0" dirty="0" smtClean="0"/>
              <a:t>Colossus computer was built</a:t>
            </a:r>
            <a:r>
              <a:rPr lang="en-US" baseline="0" dirty="0" smtClean="0"/>
              <a:t>, by Thomas Flowers at The Post Office Research Laboratories </a:t>
            </a:r>
            <a:r>
              <a:rPr lang="en-US" b="1" baseline="0" dirty="0" smtClean="0"/>
              <a:t>in London</a:t>
            </a:r>
            <a:r>
              <a:rPr lang="en-US" baseline="0" dirty="0" smtClean="0"/>
              <a:t>, </a:t>
            </a:r>
            <a:r>
              <a:rPr lang="en-US" b="1" baseline="0" dirty="0" smtClean="0"/>
              <a:t>to crack the German Lorenz cipher </a:t>
            </a:r>
            <a:r>
              <a:rPr lang="en-US" baseline="0" dirty="0" smtClean="0"/>
              <a:t>(SZ42).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Lorenz machine was improved twice </a:t>
            </a:r>
            <a:r>
              <a:rPr lang="en-US" dirty="0" smtClean="0"/>
              <a:t>(SZ-42a and SZ-42b) and </a:t>
            </a:r>
            <a:r>
              <a:rPr lang="en-US" b="1" dirty="0" smtClean="0"/>
              <a:t>was broken </a:t>
            </a:r>
            <a:r>
              <a:rPr lang="en-US" dirty="0" smtClean="0"/>
              <a:t>during WWII by the </a:t>
            </a:r>
            <a:r>
              <a:rPr lang="en-US" dirty="0" err="1" smtClean="0"/>
              <a:t>codebreakers</a:t>
            </a:r>
            <a:r>
              <a:rPr lang="en-US" dirty="0" smtClean="0"/>
              <a:t> </a:t>
            </a:r>
            <a:r>
              <a:rPr lang="en-US" b="1" dirty="0" smtClean="0"/>
              <a:t>at Bletchley Park (UK) with the aid of </a:t>
            </a:r>
            <a:r>
              <a:rPr lang="en-US" b="1" dirty="0" smtClean="0"/>
              <a:t>Colossus…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http://en.wikipedia.org/wiki/Lorenz_cipher</a:t>
            </a:r>
          </a:p>
          <a:p>
            <a:r>
              <a:rPr lang="en-US" dirty="0" smtClean="0"/>
              <a:t>http://upload.wikimedia.org/wikipedia/commons/4/4d/Lorenz-SZ42-2.jpg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fun takeaway was breaking the Lorenz was done with the </a:t>
            </a:r>
            <a:r>
              <a:rPr lang="en-US" b="1" dirty="0" smtClean="0"/>
              <a:t>first electronic DIGITAL computer</a:t>
            </a:r>
            <a:r>
              <a:rPr lang="en-US" dirty="0" smtClean="0"/>
              <a:t>, named</a:t>
            </a:r>
            <a:r>
              <a:rPr lang="en-US" baseline="0" dirty="0" smtClean="0"/>
              <a:t> </a:t>
            </a:r>
            <a:r>
              <a:rPr lang="en-US" dirty="0" smtClean="0"/>
              <a:t>Colossus </a:t>
            </a:r>
            <a:r>
              <a:rPr lang="en-US" dirty="0" smtClean="0"/>
              <a:t>in </a:t>
            </a:r>
            <a:r>
              <a:rPr lang="en-US" b="1" dirty="0" smtClean="0"/>
              <a:t>1943</a:t>
            </a:r>
            <a:r>
              <a:rPr lang="en-US" dirty="0" smtClean="0"/>
              <a:t>. </a:t>
            </a:r>
            <a:r>
              <a:rPr lang="en-US" dirty="0" smtClean="0">
                <a:hlinkClick r:id="rId3"/>
              </a:rPr>
              <a:t>http://en.wikipedia.org/wiki/Colossus_computer</a:t>
            </a:r>
            <a:endParaRPr lang="en-US" dirty="0" smtClean="0"/>
          </a:p>
          <a:p>
            <a:r>
              <a:rPr lang="en-US" dirty="0" smtClean="0"/>
              <a:t>This </a:t>
            </a:r>
            <a:r>
              <a:rPr lang="en-US" b="1" dirty="0" smtClean="0"/>
              <a:t>predates the </a:t>
            </a:r>
            <a:r>
              <a:rPr lang="en-US" b="1" dirty="0" err="1" smtClean="0"/>
              <a:t>Eniac</a:t>
            </a:r>
            <a:r>
              <a:rPr lang="en-US" dirty="0" smtClean="0"/>
              <a:t>, the first </a:t>
            </a:r>
            <a:r>
              <a:rPr lang="en-US" sz="1200" b="0" i="0" kern="1200" dirty="0" smtClean="0">
                <a:solidFill>
                  <a:schemeClr val="tx1"/>
                </a:solidFill>
                <a:latin typeface="+mn-lt"/>
                <a:ea typeface="+mn-ea"/>
                <a:cs typeface="+mn-cs"/>
              </a:rPr>
              <a:t>was the first electronic </a:t>
            </a:r>
            <a:r>
              <a:rPr lang="en-US" sz="1200" b="1" i="0" kern="1200" dirty="0" smtClean="0">
                <a:solidFill>
                  <a:schemeClr val="tx1"/>
                </a:solidFill>
                <a:latin typeface="+mn-lt"/>
                <a:ea typeface="+mn-ea"/>
                <a:cs typeface="+mn-cs"/>
              </a:rPr>
              <a:t>GENERAL-PURPOSE</a:t>
            </a:r>
            <a:r>
              <a:rPr lang="en-US" sz="1200" b="0" i="0" kern="1200" baseline="0" dirty="0" smtClean="0">
                <a:solidFill>
                  <a:schemeClr val="tx1"/>
                </a:solidFill>
                <a:latin typeface="+mn-lt"/>
                <a:ea typeface="+mn-ea"/>
                <a:cs typeface="+mn-cs"/>
              </a:rPr>
              <a:t> computer in </a:t>
            </a:r>
            <a:r>
              <a:rPr lang="en-US" sz="1200" b="1" i="0" kern="1200" baseline="0" dirty="0" smtClean="0">
                <a:solidFill>
                  <a:schemeClr val="tx1"/>
                </a:solidFill>
                <a:latin typeface="+mn-lt"/>
                <a:ea typeface="+mn-ea"/>
                <a:cs typeface="+mn-cs"/>
              </a:rPr>
              <a:t>1946</a:t>
            </a:r>
            <a:r>
              <a:rPr lang="en-US" sz="1200" b="0" i="0" kern="1200" baseline="0" dirty="0" smtClean="0">
                <a:solidFill>
                  <a:schemeClr val="tx1"/>
                </a:solidFill>
                <a:latin typeface="+mn-lt"/>
                <a:ea typeface="+mn-ea"/>
                <a:cs typeface="+mn-cs"/>
              </a:rPr>
              <a:t>. </a:t>
            </a:r>
            <a:r>
              <a:rPr lang="en-US" dirty="0" smtClean="0">
                <a:hlinkClick r:id="rId4"/>
              </a:rPr>
              <a:t>http://en.wikipedia.org/wiki/Eniac</a:t>
            </a:r>
            <a:endParaRPr lang="en-US" dirty="0" smtClean="0"/>
          </a:p>
          <a:p>
            <a:endParaRPr lang="en-US" dirty="0" smtClean="0"/>
          </a:p>
          <a:p>
            <a:r>
              <a:rPr lang="en-US" dirty="0" smtClean="0"/>
              <a:t>The other fun takeaway? Women were working on computers as long as men. #feminism what?</a:t>
            </a:r>
          </a:p>
          <a:p>
            <a:endParaRPr lang="en-US" dirty="0" smtClean="0"/>
          </a:p>
          <a:p>
            <a:r>
              <a:rPr lang="en-US" dirty="0" smtClean="0"/>
              <a:t>Fun Colossus image: http://img.dailymail.co.uk/i/pix/2007/11_02/033COLOSSUS_800x491.jpg   </a:t>
            </a:r>
            <a:r>
              <a:rPr lang="en-US" b="1" dirty="0" smtClean="0"/>
              <a:t>9ft High, 16ft</a:t>
            </a:r>
            <a:r>
              <a:rPr lang="en-US" b="1" baseline="0" dirty="0" smtClean="0"/>
              <a:t> Long, 10ft Wide. 5500 watts power. Equiv to modern PC</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Everyone </a:t>
            </a:r>
            <a:r>
              <a:rPr lang="en-US" b="1" dirty="0" smtClean="0"/>
              <a:t>recognizes</a:t>
            </a:r>
            <a:r>
              <a:rPr lang="en-US" dirty="0" smtClean="0"/>
              <a:t> these </a:t>
            </a:r>
            <a:r>
              <a:rPr lang="en-US" b="1" dirty="0" smtClean="0"/>
              <a:t>two criminals </a:t>
            </a:r>
            <a:r>
              <a:rPr lang="en-US" dirty="0" smtClean="0"/>
              <a:t>that built</a:t>
            </a:r>
            <a:r>
              <a:rPr lang="en-US" baseline="0" dirty="0" smtClean="0"/>
              <a:t> an empire on the back of crime right? </a:t>
            </a:r>
            <a:r>
              <a:rPr lang="en-US" b="1" baseline="0" dirty="0" smtClean="0"/>
              <a:t>Steve Jobs and Steve Wozniak</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they came later, this brings us to </a:t>
            </a:r>
            <a:r>
              <a:rPr lang="en-US" b="1" dirty="0" smtClean="0"/>
              <a:t>1950s</a:t>
            </a:r>
            <a:r>
              <a:rPr lang="en-US" dirty="0" smtClean="0"/>
              <a:t> </a:t>
            </a:r>
            <a:r>
              <a:rPr lang="en-US" dirty="0" smtClean="0"/>
              <a:t>- </a:t>
            </a:r>
            <a:r>
              <a:rPr lang="en-US" b="1" dirty="0" smtClean="0"/>
              <a:t>Rise of the Phone Phreaks</a:t>
            </a:r>
          </a:p>
          <a:p>
            <a:r>
              <a:rPr lang="en-US" dirty="0" smtClean="0"/>
              <a:t>Many forget these were </a:t>
            </a:r>
            <a:r>
              <a:rPr lang="en-US" b="1" dirty="0" smtClean="0"/>
              <a:t>electro-mechanical machines</a:t>
            </a:r>
            <a:r>
              <a:rPr lang="en-US" dirty="0" smtClean="0"/>
              <a:t> that </a:t>
            </a:r>
            <a:r>
              <a:rPr lang="en-US" b="1" dirty="0" smtClean="0"/>
              <a:t>turned into</a:t>
            </a:r>
            <a:r>
              <a:rPr lang="en-US" dirty="0" smtClean="0"/>
              <a:t> huge </a:t>
            </a:r>
            <a:r>
              <a:rPr lang="en-US" b="1" dirty="0" smtClean="0"/>
              <a:t>digital computers</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1955</a:t>
            </a:r>
            <a:r>
              <a:rPr lang="en-US" dirty="0" smtClean="0"/>
              <a:t>-01-01  </a:t>
            </a:r>
            <a:r>
              <a:rPr lang="en-US" b="1" dirty="0" smtClean="0"/>
              <a:t>Western Electric Labs Panel Machine Switching System</a:t>
            </a:r>
            <a:r>
              <a:rPr lang="en-US" dirty="0" smtClean="0"/>
              <a:t> (MSS) Ring Forward Signal Spoofing Weakness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Predates</a:t>
            </a:r>
            <a:r>
              <a:rPr lang="en-US" dirty="0" smtClean="0"/>
              <a:t> the classic </a:t>
            </a:r>
            <a:r>
              <a:rPr lang="en-US" b="1" dirty="0" smtClean="0"/>
              <a:t>blue boxing</a:t>
            </a:r>
            <a:r>
              <a:rPr lang="en-US" dirty="0" smtClean="0"/>
              <a:t>.</a:t>
            </a:r>
            <a:r>
              <a:rPr lang="en-US" baseline="0" dirty="0" smtClean="0"/>
              <a:t> User-supplied input (1000Hz modulated signal) to seize an internal trunk between cities. Then ask the remote operator to connect to a local number.</a:t>
            </a:r>
            <a:endParaRPr lang="en-US" dirty="0" smtClean="0"/>
          </a:p>
          <a:p>
            <a:endParaRPr lang="en-US" dirty="0" smtClean="0"/>
          </a:p>
          <a:p>
            <a:r>
              <a:rPr lang="en-US" dirty="0" smtClean="0"/>
              <a:t>Image source: </a:t>
            </a:r>
            <a:r>
              <a:rPr lang="en-US" dirty="0" smtClean="0">
                <a:hlinkClick r:id="rId3"/>
              </a:rPr>
              <a:t>http://en.wikipedia.org/wiki/Panel_switch</a:t>
            </a:r>
            <a:endParaRPr lang="en-US" dirty="0" smtClean="0"/>
          </a:p>
          <a:p>
            <a:r>
              <a:rPr lang="en-US" dirty="0" err="1" smtClean="0"/>
              <a:t>Vuln</a:t>
            </a:r>
            <a:r>
              <a:rPr lang="en-US" dirty="0" smtClean="0"/>
              <a:t> ref: http://osvdb.org/97295</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1956</a:t>
            </a:r>
            <a:r>
              <a:rPr lang="en-US" dirty="0" smtClean="0"/>
              <a:t>-07-01  </a:t>
            </a:r>
            <a:r>
              <a:rPr lang="en-US" b="1" dirty="0" smtClean="0"/>
              <a:t>Western Electric Labs Crossbar Switch</a:t>
            </a:r>
            <a:r>
              <a:rPr lang="en-US" dirty="0" smtClean="0"/>
              <a:t> Off Hook Race Condition Billing System Bypass </a:t>
            </a:r>
          </a:p>
          <a:p>
            <a:r>
              <a:rPr lang="en-US" dirty="0" smtClean="0"/>
              <a:t>1956-07-01  </a:t>
            </a:r>
            <a:r>
              <a:rPr lang="en-US" b="1" dirty="0" smtClean="0"/>
              <a:t>General Telephone </a:t>
            </a:r>
            <a:r>
              <a:rPr lang="en-US" b="1" dirty="0" err="1" smtClean="0"/>
              <a:t>Strowger</a:t>
            </a:r>
            <a:r>
              <a:rPr lang="en-US" b="1" dirty="0" smtClean="0"/>
              <a:t> Step by Step Switch</a:t>
            </a:r>
            <a:r>
              <a:rPr lang="en-US" dirty="0" smtClean="0"/>
              <a:t> Off Hook Race Condition Billing System Bypass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Crossbar and </a:t>
            </a:r>
            <a:r>
              <a:rPr lang="en-US" dirty="0" err="1" smtClean="0"/>
              <a:t>Strowger</a:t>
            </a:r>
            <a:r>
              <a:rPr lang="en-US" dirty="0" smtClean="0"/>
              <a:t> Step-by-Step. </a:t>
            </a:r>
            <a:r>
              <a:rPr lang="en-US" b="1" dirty="0" smtClean="0"/>
              <a:t>Exploit</a:t>
            </a:r>
            <a:r>
              <a:rPr lang="en-US" dirty="0" smtClean="0"/>
              <a:t> at the time was </a:t>
            </a:r>
            <a:r>
              <a:rPr lang="en-US" b="1" dirty="0" smtClean="0"/>
              <a:t>known as the “black box”</a:t>
            </a:r>
            <a:r>
              <a:rPr lang="en-US" dirty="0" smtClean="0"/>
              <a:t>. Via</a:t>
            </a:r>
            <a:r>
              <a:rPr lang="en-US" baseline="0" dirty="0" smtClean="0"/>
              <a:t> a </a:t>
            </a:r>
            <a:r>
              <a:rPr lang="en-US" b="1" baseline="0" dirty="0" smtClean="0"/>
              <a:t>race condition of the phone going on/off hook</a:t>
            </a:r>
            <a:r>
              <a:rPr lang="en-US" baseline="0" dirty="0" smtClean="0"/>
              <a:t> fast, could </a:t>
            </a:r>
            <a:r>
              <a:rPr lang="en-US" b="1" baseline="0" dirty="0" smtClean="0"/>
              <a:t>make a call without</a:t>
            </a:r>
            <a:r>
              <a:rPr lang="en-US" baseline="0" dirty="0" smtClean="0"/>
              <a:t> the </a:t>
            </a:r>
            <a:r>
              <a:rPr lang="en-US" b="1" baseline="0" dirty="0" smtClean="0"/>
              <a:t>billing</a:t>
            </a:r>
            <a:r>
              <a:rPr lang="en-US" baseline="0" dirty="0" smtClean="0"/>
              <a:t> system kicking in.</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dirty="0" smtClean="0">
                <a:hlinkClick r:id="rId3"/>
              </a:rPr>
              <a:t>http://en.wikipedia.org/wiki/Strowger_switch</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Vuln</a:t>
            </a:r>
            <a:r>
              <a:rPr lang="en-US" dirty="0" smtClean="0"/>
              <a:t> info: http://osvdb.org/97334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Vuln</a:t>
            </a:r>
            <a:r>
              <a:rPr lang="en-US" dirty="0" smtClean="0"/>
              <a:t> info: http://osvdb.org/97335</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1960</a:t>
            </a:r>
            <a:r>
              <a:rPr lang="en-US" dirty="0" smtClean="0"/>
              <a:t>-12-01 </a:t>
            </a:r>
            <a:r>
              <a:rPr lang="en-US" b="1" dirty="0" smtClean="0"/>
              <a:t>Western Electric Labs #4A Crossbar </a:t>
            </a:r>
            <a:r>
              <a:rPr lang="en-US" dirty="0" smtClean="0"/>
              <a:t>Tone Spoofing Control Channel Hijacking Weakness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Infamous Blue Box</a:t>
            </a:r>
            <a:r>
              <a:rPr lang="en-US" dirty="0" smtClean="0"/>
              <a:t>. carefully </a:t>
            </a:r>
            <a:r>
              <a:rPr lang="en-US" b="1" dirty="0" smtClean="0"/>
              <a:t>timed 2600Hz tone </a:t>
            </a:r>
            <a:r>
              <a:rPr lang="en-US" dirty="0" smtClean="0"/>
              <a:t>(or seventh octave E) down the line could</a:t>
            </a:r>
            <a:r>
              <a:rPr lang="en-US" baseline="0" dirty="0" smtClean="0"/>
              <a:t> </a:t>
            </a:r>
            <a:r>
              <a:rPr lang="en-US" b="1" baseline="0" dirty="0" smtClean="0"/>
              <a:t>trick the remote switch </a:t>
            </a:r>
            <a:r>
              <a:rPr lang="en-US" baseline="0" dirty="0" smtClean="0"/>
              <a:t>into thinking the </a:t>
            </a:r>
            <a:r>
              <a:rPr lang="en-US" b="1" baseline="0" dirty="0" smtClean="0"/>
              <a:t>trunk is idle</a:t>
            </a:r>
            <a:r>
              <a:rPr lang="en-US" baseline="0" dirty="0" smtClean="0"/>
              <a:t>. </a:t>
            </a:r>
            <a:r>
              <a:rPr lang="en-US" b="1" baseline="0" dirty="0" smtClean="0"/>
              <a:t>Free call!</a:t>
            </a:r>
            <a:endParaRPr lang="en-US" b="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dirty="0" smtClean="0">
                <a:hlinkClick r:id="rId3"/>
              </a:rPr>
              <a:t>http://techno-fandom.org/~hobbit/pix/rt11a/</a:t>
            </a:r>
            <a:r>
              <a:rPr lang="en-US" dirty="0" smtClean="0"/>
              <a:t> from</a:t>
            </a:r>
            <a:r>
              <a:rPr lang="en-US" b="0" dirty="0" smtClean="0"/>
              <a:t> </a:t>
            </a:r>
            <a:r>
              <a:rPr lang="en-US" sz="1200" b="0" i="0" kern="1200" dirty="0" smtClean="0">
                <a:solidFill>
                  <a:schemeClr val="tx1"/>
                </a:solidFill>
                <a:latin typeface="+mn-lt"/>
                <a:ea typeface="+mn-ea"/>
                <a:cs typeface="+mn-cs"/>
              </a:rPr>
              <a:t>The Telephone Museum in Ellsworth, Maine</a:t>
            </a:r>
            <a:r>
              <a:rPr lang="en-US" sz="1200" b="0" i="0" kern="1200" baseline="0" dirty="0" smtClean="0">
                <a:solidFill>
                  <a:schemeClr val="tx1"/>
                </a:solidFill>
                <a:latin typeface="+mn-lt"/>
                <a:ea typeface="+mn-ea"/>
                <a:cs typeface="+mn-cs"/>
              </a:rPr>
              <a:t> a 501(c)(3)</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Vuln</a:t>
            </a:r>
            <a:r>
              <a:rPr lang="en-US" dirty="0" smtClean="0"/>
              <a:t> info: http://osvdb.org/97296</a:t>
            </a:r>
          </a:p>
        </p:txBody>
      </p:sp>
      <p:sp>
        <p:nvSpPr>
          <p:cNvPr id="4" name="Slide Number Placeholder 3"/>
          <p:cNvSpPr>
            <a:spLocks noGrp="1"/>
          </p:cNvSpPr>
          <p:nvPr>
            <p:ph type="sldNum" sz="quarter" idx="10"/>
          </p:nvPr>
        </p:nvSpPr>
        <p:spPr/>
        <p:txBody>
          <a:bodyPr/>
          <a:lstStyle/>
          <a:p>
            <a:fld id="{BBFEBEC5-CB6D-4E6B-B616-03644885567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where the </a:t>
            </a:r>
            <a:r>
              <a:rPr lang="en-US" b="1" dirty="0" smtClean="0"/>
              <a:t>phone company learned the hard way </a:t>
            </a:r>
            <a:r>
              <a:rPr lang="en-US" dirty="0" smtClean="0"/>
              <a:t>that </a:t>
            </a:r>
            <a:r>
              <a:rPr lang="en-US" b="1" dirty="0" smtClean="0"/>
              <a:t>user input was a bitch</a:t>
            </a:r>
            <a:r>
              <a:rPr lang="en-US" dirty="0" smtClean="0"/>
              <a:t>.</a:t>
            </a:r>
          </a:p>
          <a:p>
            <a:r>
              <a:rPr lang="en-US" b="1" dirty="0" smtClean="0"/>
              <a:t>Toys and electronics</a:t>
            </a:r>
            <a:r>
              <a:rPr lang="en-US" dirty="0" smtClean="0"/>
              <a:t> could both be used to </a:t>
            </a:r>
            <a:r>
              <a:rPr lang="en-US" b="1" dirty="0" smtClean="0"/>
              <a:t>circumvent the system to make free calls</a:t>
            </a:r>
            <a:r>
              <a:rPr lang="en-US" dirty="0" smtClean="0"/>
              <a:t>.</a:t>
            </a:r>
          </a:p>
          <a:p>
            <a:endParaRPr lang="en-US" baseline="0" dirty="0" smtClean="0"/>
          </a:p>
          <a:p>
            <a:r>
              <a:rPr lang="en-US" baseline="0" dirty="0" smtClean="0"/>
              <a:t>Blue Box (upper left / lower right) from </a:t>
            </a:r>
            <a:r>
              <a:rPr lang="en-US" dirty="0" smtClean="0">
                <a:hlinkClick r:id="rId3"/>
              </a:rPr>
              <a:t>http://www.offcon.org/phone-phreaking-demonstration.html</a:t>
            </a:r>
            <a:r>
              <a:rPr lang="en-US" dirty="0" smtClean="0"/>
              <a:t> and </a:t>
            </a:r>
            <a:r>
              <a:rPr lang="en-US" dirty="0" smtClean="0">
                <a:hlinkClick r:id="rId4"/>
              </a:rPr>
              <a:t>http://calitreview.com/37426/blind-boys-berkeley-blue-phone-hacks-and-wozniak/</a:t>
            </a:r>
            <a:endParaRPr lang="en-US" dirty="0" smtClean="0"/>
          </a:p>
          <a:p>
            <a:r>
              <a:rPr lang="en-US" dirty="0" smtClean="0"/>
              <a:t>Davy Crockett Cat and Canary Bird Call Flute (</a:t>
            </a:r>
            <a:r>
              <a:rPr lang="en-US" baseline="0" dirty="0" smtClean="0"/>
              <a:t> ) from </a:t>
            </a:r>
            <a:r>
              <a:rPr lang="en-US" dirty="0" smtClean="0">
                <a:hlinkClick r:id="rId5"/>
              </a:rPr>
              <a:t>http://www.slate.com/blogs/the_vault/2013/02/01/phone_phreaks_the_toy_whistles_early_hackers_used_to_break_into_the_phone.html</a:t>
            </a:r>
            <a:endParaRPr lang="en-US" dirty="0" smtClean="0"/>
          </a:p>
          <a:p>
            <a:r>
              <a:rPr lang="en-US" dirty="0" err="1" smtClean="0"/>
              <a:t>Capn</a:t>
            </a:r>
            <a:r>
              <a:rPr lang="en-US" dirty="0" smtClean="0"/>
              <a:t> Crunch </a:t>
            </a:r>
            <a:r>
              <a:rPr lang="en-US" dirty="0" err="1" smtClean="0"/>
              <a:t>Bo’sun</a:t>
            </a:r>
            <a:r>
              <a:rPr lang="en-US" dirty="0" smtClean="0"/>
              <a:t> Whistle (</a:t>
            </a:r>
            <a:r>
              <a:rPr lang="en-US" baseline="0" dirty="0" smtClean="0"/>
              <a:t> ) from </a:t>
            </a:r>
            <a:r>
              <a:rPr lang="en-US" dirty="0" smtClean="0">
                <a:hlinkClick r:id="rId5"/>
              </a:rPr>
              <a:t>http://www.slate.com/blogs/the_vault/2013/02/01/phone_phreaks_the_toy_whistles_early_hackers_used_to_break_into_the_phone.html</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 now the “</a:t>
            </a:r>
            <a:r>
              <a:rPr lang="en-US" b="1" dirty="0" smtClean="0"/>
              <a:t>computer</a:t>
            </a:r>
            <a:r>
              <a:rPr lang="en-US" dirty="0" smtClean="0"/>
              <a:t>” </a:t>
            </a:r>
            <a:r>
              <a:rPr lang="en-US" b="1" dirty="0" smtClean="0"/>
              <a:t>history</a:t>
            </a:r>
            <a:r>
              <a:rPr lang="en-US" dirty="0" smtClean="0"/>
              <a:t> we’re more familiar with.</a:t>
            </a:r>
          </a:p>
          <a:p>
            <a:r>
              <a:rPr lang="en-US" dirty="0" smtClean="0"/>
              <a:t>We know the</a:t>
            </a:r>
            <a:r>
              <a:rPr lang="en-US" baseline="0" dirty="0" smtClean="0"/>
              <a:t> Colossus and </a:t>
            </a:r>
            <a:r>
              <a:rPr lang="en-US" baseline="0" dirty="0" err="1" smtClean="0"/>
              <a:t>Eniac</a:t>
            </a:r>
            <a:r>
              <a:rPr lang="en-US" baseline="0" dirty="0" smtClean="0"/>
              <a:t> predated, but the </a:t>
            </a:r>
            <a:r>
              <a:rPr lang="en-US" b="1" baseline="0" dirty="0" smtClean="0"/>
              <a:t>1960s</a:t>
            </a:r>
            <a:r>
              <a:rPr lang="en-US" baseline="0" dirty="0" smtClean="0"/>
              <a:t> brought us </a:t>
            </a:r>
            <a:r>
              <a:rPr lang="en-US" b="1" baseline="0" dirty="0" smtClean="0"/>
              <a:t>real multi-user machines</a:t>
            </a:r>
            <a:r>
              <a:rPr lang="en-US" baseline="0" dirty="0" smtClean="0"/>
              <a:t>.</a:t>
            </a:r>
          </a:p>
          <a:p>
            <a:r>
              <a:rPr lang="en-US" b="1" baseline="0" dirty="0" smtClean="0"/>
              <a:t>No</a:t>
            </a:r>
            <a:r>
              <a:rPr lang="en-US" baseline="0" dirty="0" smtClean="0"/>
              <a:t> grand </a:t>
            </a:r>
            <a:r>
              <a:rPr lang="en-US" b="1" baseline="0" dirty="0" smtClean="0"/>
              <a:t>story</a:t>
            </a:r>
            <a:r>
              <a:rPr lang="en-US" baseline="0" dirty="0" smtClean="0"/>
              <a:t> for </a:t>
            </a:r>
            <a:r>
              <a:rPr lang="en-US" b="1" baseline="0" dirty="0" smtClean="0"/>
              <a:t>this decade</a:t>
            </a:r>
            <a:r>
              <a:rPr lang="en-US" baseline="0" dirty="0" smtClean="0"/>
              <a:t>, a handful of computer </a:t>
            </a:r>
            <a:r>
              <a:rPr lang="en-US" baseline="0" dirty="0" err="1" smtClean="0"/>
              <a:t>vulns</a:t>
            </a:r>
            <a:r>
              <a:rPr lang="en-US" baseline="0" dirty="0" smtClean="0"/>
              <a:t> and </a:t>
            </a:r>
            <a:r>
              <a:rPr lang="en-US" b="1" baseline="0" dirty="0" smtClean="0"/>
              <a:t>nothing dramatic</a:t>
            </a:r>
            <a:r>
              <a:rPr lang="en-US" baseline="0" dirty="0" smtClean="0"/>
              <a:t> =(</a:t>
            </a:r>
          </a:p>
          <a:p>
            <a:endParaRPr lang="en-US" dirty="0" smtClean="0"/>
          </a:p>
          <a:p>
            <a:r>
              <a:rPr lang="en-US" dirty="0" smtClean="0"/>
              <a:t>Image source: http://securitywatch.pcmag.com/vulnerabilities/284632-the-world-s-oldest-software-vulnerability  (story based</a:t>
            </a:r>
            <a:r>
              <a:rPr lang="en-US" baseline="0" dirty="0" smtClean="0"/>
              <a:t> on my contest to find the oldest </a:t>
            </a:r>
            <a:r>
              <a:rPr lang="en-US" baseline="0" dirty="0" err="1" smtClean="0"/>
              <a:t>vuln</a:t>
            </a:r>
            <a:r>
              <a:rPr lang="en-US" baseline="0" dirty="0" smtClean="0"/>
              <a:t>, which is no longer the oldest!)</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None/>
            </a:pPr>
            <a:r>
              <a:rPr lang="en-US" dirty="0" smtClean="0"/>
              <a:t>This is the </a:t>
            </a:r>
            <a:r>
              <a:rPr lang="en-US" b="1" dirty="0" smtClean="0"/>
              <a:t>IBM 7094</a:t>
            </a:r>
            <a:r>
              <a:rPr lang="en-US" dirty="0" smtClean="0"/>
              <a:t>, the </a:t>
            </a:r>
            <a:r>
              <a:rPr lang="en-US" b="1" dirty="0" smtClean="0"/>
              <a:t>first multi-user system I am aware of</a:t>
            </a:r>
            <a:r>
              <a:rPr lang="en-US" dirty="0" smtClean="0"/>
              <a:t> that has</a:t>
            </a:r>
            <a:r>
              <a:rPr lang="en-US" baseline="0" dirty="0" smtClean="0"/>
              <a:t> </a:t>
            </a:r>
            <a:r>
              <a:rPr lang="en-US" b="1" baseline="0" dirty="0" smtClean="0"/>
              <a:t>software vulnerabilities</a:t>
            </a:r>
            <a:r>
              <a:rPr lang="en-US" baseline="0" dirty="0" smtClean="0"/>
              <a:t> we’re familiar with.</a:t>
            </a:r>
          </a:p>
          <a:p>
            <a:pPr marL="228600" indent="-228600">
              <a:buNone/>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1" dirty="0" smtClean="0"/>
              <a:t>1962</a:t>
            </a:r>
            <a:r>
              <a:rPr lang="en-US" dirty="0" smtClean="0"/>
              <a:t>-04-02 	IBM 7094 CTSS M1416 UACCNT.SECRET Offline Printing </a:t>
            </a:r>
            <a:r>
              <a:rPr lang="en-US" b="1" dirty="0" smtClean="0"/>
              <a:t>User Passwords Local Disclosure</a:t>
            </a:r>
            <a:r>
              <a:rPr lang="en-US" dirty="0" smtClean="0"/>
              <a:t>	http://osvdb.org/80183</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1" dirty="0" smtClean="0"/>
              <a:t>1962</a:t>
            </a:r>
            <a:r>
              <a:rPr lang="en-US" dirty="0" smtClean="0"/>
              <a:t>-04-02 	IBM 7094 CTSS Indirect Instruction Cumulative Time Usage </a:t>
            </a:r>
            <a:r>
              <a:rPr lang="en-US" b="1" dirty="0" smtClean="0"/>
              <a:t>Restriction Bypass</a:t>
            </a:r>
            <a:r>
              <a:rPr lang="en-US" dirty="0" smtClean="0"/>
              <a:t> 	http://osvdb.org/80182</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1" dirty="0" smtClean="0"/>
              <a:t>1965</a:t>
            </a:r>
            <a:r>
              <a:rPr lang="en-US" dirty="0" smtClean="0"/>
              <a:t>-01-01 	IBM 7094 CTSS Indirect Word Indirect Flag Handling XEC </a:t>
            </a:r>
            <a:r>
              <a:rPr lang="en-US" dirty="0" err="1" smtClean="0"/>
              <a:t>Opcode</a:t>
            </a:r>
            <a:r>
              <a:rPr lang="en-US" dirty="0" smtClean="0"/>
              <a:t> </a:t>
            </a:r>
            <a:r>
              <a:rPr lang="en-US" b="1" dirty="0" smtClean="0"/>
              <a:t>Local </a:t>
            </a:r>
            <a:r>
              <a:rPr lang="en-US" b="1" dirty="0" err="1" smtClean="0"/>
              <a:t>DoS</a:t>
            </a:r>
            <a:r>
              <a:rPr lang="en-US" dirty="0" smtClean="0"/>
              <a:t> 		http://osvdb.org/80184</a:t>
            </a:r>
          </a:p>
          <a:p>
            <a:pPr marL="228600" indent="-228600">
              <a:buNone/>
            </a:pPr>
            <a:r>
              <a:rPr lang="en-US" b="1" dirty="0" smtClean="0"/>
              <a:t>1966</a:t>
            </a:r>
            <a:r>
              <a:rPr lang="en-US" dirty="0" smtClean="0"/>
              <a:t>-01-01 	IBM 7094 CTSS System Text Editor Multiple Instance </a:t>
            </a:r>
            <a:r>
              <a:rPr lang="en-US" b="1" dirty="0" smtClean="0"/>
              <a:t>Password File Local Disclosure</a:t>
            </a:r>
            <a:r>
              <a:rPr lang="en-US" dirty="0" smtClean="0"/>
              <a:t>	http://osvdb.org/23257</a:t>
            </a:r>
          </a:p>
          <a:p>
            <a:pPr marL="228600" indent="-228600">
              <a:buNone/>
            </a:pPr>
            <a:endParaRPr lang="en-US" dirty="0" smtClean="0"/>
          </a:p>
          <a:p>
            <a:pPr marL="228600" indent="-228600">
              <a:buNone/>
            </a:pPr>
            <a:r>
              <a:rPr lang="en-US" dirty="0" smtClean="0"/>
              <a:t>http://en.wikipedia.org/wiki/Compatible_Time-Sharing_System</a:t>
            </a:r>
          </a:p>
          <a:p>
            <a:pPr marL="228600" indent="-228600">
              <a:buNone/>
            </a:pPr>
            <a:r>
              <a:rPr lang="en-US" dirty="0" smtClean="0"/>
              <a:t>http://www.multicians.org/thvv/7094.html</a:t>
            </a:r>
          </a:p>
          <a:p>
            <a:pPr marL="228600" indent="-228600">
              <a:buNone/>
            </a:pPr>
            <a:r>
              <a:rPr lang="en-US" dirty="0" smtClean="0"/>
              <a:t>Image source: http://www.piercefuller.com/library/pan7094.html?id=pan7094</a:t>
            </a:r>
          </a:p>
          <a:p>
            <a:pPr marL="228600" indent="-228600">
              <a:buNone/>
            </a:pPr>
            <a:endParaRPr lang="en-US" dirty="0" smtClean="0"/>
          </a:p>
          <a:p>
            <a:pPr marL="228600" indent="-228600">
              <a:buNone/>
            </a:pPr>
            <a:r>
              <a:rPr lang="en-US" dirty="0" smtClean="0"/>
              <a:t>I wanted to use this image:</a:t>
            </a:r>
          </a:p>
          <a:p>
            <a:pPr marL="228600" indent="-228600">
              <a:buNone/>
            </a:pPr>
            <a:r>
              <a:rPr lang="en-US" dirty="0" smtClean="0"/>
              <a:t>http://www.gettyimages.com/detail/photo/woman-at-computer-control-panel-1960-high-res-stock-photography/10153785#</a:t>
            </a:r>
          </a:p>
          <a:p>
            <a:pPr marL="228600" indent="-228600">
              <a:buNone/>
            </a:pPr>
            <a:r>
              <a:rPr lang="en-US" dirty="0" smtClean="0"/>
              <a:t>Since it</a:t>
            </a:r>
            <a:r>
              <a:rPr lang="en-US" baseline="0" dirty="0" smtClean="0"/>
              <a:t> was high res and showed a woman working on computers again! But </a:t>
            </a:r>
            <a:r>
              <a:rPr lang="en-US" baseline="0" dirty="0" err="1" smtClean="0"/>
              <a:t>GettyImages</a:t>
            </a:r>
            <a:r>
              <a:rPr lang="en-US" baseline="0" dirty="0" smtClean="0"/>
              <a:t> said no, I would have to pay $685 to use it. Here is my </a:t>
            </a:r>
            <a:r>
              <a:rPr lang="en-US" baseline="0" dirty="0" err="1" smtClean="0"/>
              <a:t>convo</a:t>
            </a:r>
            <a:r>
              <a:rPr lang="en-US" baseline="0" dirty="0" smtClean="0"/>
              <a:t> with </a:t>
            </a:r>
            <a:r>
              <a:rPr lang="en-US" baseline="0" dirty="0" err="1" smtClean="0"/>
              <a:t>GettyImages</a:t>
            </a:r>
            <a:r>
              <a:rPr lang="en-US" baseline="0" dirty="0" smtClean="0"/>
              <a:t>:</a:t>
            </a:r>
          </a:p>
          <a:p>
            <a:pPr marL="228600" indent="-228600">
              <a:buNone/>
            </a:pPr>
            <a:r>
              <a:rPr lang="en-US" dirty="0" smtClean="0">
                <a:hlinkClick r:id="rId3"/>
              </a:rPr>
              <a:t>http://jerichoattrition.wordpress.com/2013/10/17/any-wonder-why-people-use-images-without-attribution/</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as the 1960s</a:t>
            </a:r>
            <a:r>
              <a:rPr lang="en-US" baseline="0" dirty="0" smtClean="0"/>
              <a:t> were not dramatic, the </a:t>
            </a:r>
            <a:r>
              <a:rPr lang="en-US" b="1" baseline="0" dirty="0" smtClean="0"/>
              <a:t>1970s brought us a world of fun in the vulnerability world</a:t>
            </a:r>
            <a:r>
              <a:rPr lang="en-US" baseline="0" dirty="0" smtClean="0"/>
              <a:t>!</a:t>
            </a:r>
          </a:p>
          <a:p>
            <a:r>
              <a:rPr lang="en-US" dirty="0" smtClean="0"/>
              <a:t>Yes that says </a:t>
            </a:r>
            <a:r>
              <a:rPr lang="en-US" b="1" dirty="0" err="1" smtClean="0"/>
              <a:t>Robotron</a:t>
            </a:r>
            <a:r>
              <a:rPr lang="en-US" dirty="0" smtClean="0"/>
              <a:t>! No </a:t>
            </a:r>
            <a:r>
              <a:rPr lang="en-US" b="1" dirty="0" smtClean="0"/>
              <a:t>not the arcade game</a:t>
            </a:r>
            <a:r>
              <a:rPr lang="en-US" dirty="0" smtClean="0"/>
              <a:t>, a</a:t>
            </a:r>
            <a:r>
              <a:rPr lang="en-US" baseline="0" dirty="0" smtClean="0"/>
              <a:t> computer made by a German company called GDR.</a:t>
            </a:r>
          </a:p>
          <a:p>
            <a:r>
              <a:rPr lang="en-US" baseline="0" dirty="0" smtClean="0"/>
              <a:t>Oh look, women operating computers historically…</a:t>
            </a:r>
          </a:p>
          <a:p>
            <a:endParaRPr lang="en-US" baseline="0" dirty="0" smtClean="0"/>
          </a:p>
          <a:p>
            <a:r>
              <a:rPr lang="en-US" baseline="0" dirty="0" smtClean="0"/>
              <a:t>Image source: </a:t>
            </a:r>
            <a:r>
              <a:rPr lang="en-US" dirty="0" smtClean="0">
                <a:hlinkClick r:id="rId3"/>
              </a:rPr>
              <a:t>http://germanhistorydocs.ghi-dc.org/sub_image.cfm?image_id=148</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you are my </a:t>
            </a:r>
            <a:r>
              <a:rPr lang="en-US" b="1" baseline="0" dirty="0" smtClean="0"/>
              <a:t>guinea pigs</a:t>
            </a:r>
            <a:r>
              <a:rPr lang="en-US" baseline="0" dirty="0" smtClean="0"/>
              <a:t> so to speak. </a:t>
            </a:r>
            <a:r>
              <a:rPr lang="en-US" b="1" baseline="0" dirty="0" smtClean="0"/>
              <a:t>If I can’t adapt</a:t>
            </a:r>
            <a:r>
              <a:rPr lang="en-US" baseline="0" dirty="0" smtClean="0"/>
              <a:t> to this style of talk…</a:t>
            </a:r>
          </a:p>
          <a:p>
            <a:endParaRPr lang="en-US" baseline="0" dirty="0" smtClean="0"/>
          </a:p>
          <a:p>
            <a:r>
              <a:rPr lang="en-US" baseline="0" dirty="0" smtClean="0"/>
              <a:t>Image from: A Clockwork Orange (</a:t>
            </a:r>
            <a:r>
              <a:rPr lang="en-US" dirty="0" smtClean="0"/>
              <a:t>http://www.imdb.com/title/tt0066921/)</a:t>
            </a:r>
          </a:p>
          <a:p>
            <a:endParaRPr lang="en-US" baseline="0"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remembers this wonderful game? </a:t>
            </a:r>
            <a:r>
              <a:rPr lang="en-US" b="1" dirty="0" smtClean="0"/>
              <a:t>Oregon trail</a:t>
            </a:r>
            <a:r>
              <a:rPr lang="en-US" dirty="0" smtClean="0"/>
              <a:t>!</a:t>
            </a:r>
          </a:p>
          <a:p>
            <a:r>
              <a:rPr lang="en-US" dirty="0" smtClean="0"/>
              <a:t>While </a:t>
            </a:r>
            <a:r>
              <a:rPr lang="en-US" b="1" dirty="0" smtClean="0"/>
              <a:t>not a multi-user game for most of it</a:t>
            </a:r>
            <a:r>
              <a:rPr lang="en-US" dirty="0" smtClean="0"/>
              <a:t>, you could </a:t>
            </a:r>
            <a:r>
              <a:rPr lang="en-US" b="1" dirty="0" smtClean="0"/>
              <a:t>play it over TTY terminals or the phone line</a:t>
            </a:r>
            <a:r>
              <a:rPr lang="en-US" dirty="0" smtClean="0"/>
              <a:t>.</a:t>
            </a:r>
          </a:p>
          <a:p>
            <a:r>
              <a:rPr lang="en-US" dirty="0" smtClean="0"/>
              <a:t>It reminds us that even for harmless apps, </a:t>
            </a:r>
            <a:r>
              <a:rPr lang="en-US" b="1" dirty="0" smtClean="0"/>
              <a:t>trusting user input is bad</a:t>
            </a:r>
            <a:r>
              <a:rPr lang="en-US" dirty="0" smtClean="0"/>
              <a:t>.</a:t>
            </a:r>
          </a:p>
          <a:p>
            <a:endParaRPr lang="en-US" dirty="0" smtClean="0"/>
          </a:p>
          <a:p>
            <a:r>
              <a:rPr lang="en-US" b="1" dirty="0" smtClean="0"/>
              <a:t>1972</a:t>
            </a:r>
            <a:r>
              <a:rPr lang="en-US" dirty="0" smtClean="0"/>
              <a:t>-01-01 	The Oregon Trail </a:t>
            </a:r>
            <a:r>
              <a:rPr lang="en-US" b="1" dirty="0" smtClean="0"/>
              <a:t>Negative Input Money Manipulation</a:t>
            </a:r>
            <a:r>
              <a:rPr lang="en-US" dirty="0" smtClean="0"/>
              <a:t>		http://osvdb.org/97324</a:t>
            </a:r>
          </a:p>
          <a:p>
            <a:endParaRPr lang="en-US" dirty="0" smtClean="0"/>
          </a:p>
          <a:p>
            <a:r>
              <a:rPr lang="en-US" dirty="0" smtClean="0"/>
              <a:t>Image source: </a:t>
            </a:r>
            <a:r>
              <a:rPr lang="en-US" dirty="0" smtClean="0">
                <a:hlinkClick r:id="rId3"/>
              </a:rPr>
              <a:t>http://latimesblogs.latimes.com/technology/2009/02/oregon-trail-ip.html</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a:t>
            </a:r>
            <a:r>
              <a:rPr lang="en-US" b="1" dirty="0" smtClean="0"/>
              <a:t>PDP-10</a:t>
            </a:r>
            <a:r>
              <a:rPr lang="en-US" dirty="0" smtClean="0"/>
              <a:t>, manufactured</a:t>
            </a:r>
            <a:r>
              <a:rPr lang="en-US" baseline="0" dirty="0" smtClean="0"/>
              <a:t> between 1966 and into the 80’s. It </a:t>
            </a:r>
            <a:r>
              <a:rPr lang="en-US" b="1" baseline="0" dirty="0" smtClean="0"/>
              <a:t>ran one of two operating systems</a:t>
            </a:r>
            <a:r>
              <a:rPr lang="en-US" baseline="0" dirty="0" smtClean="0"/>
              <a:t>, </a:t>
            </a:r>
            <a:r>
              <a:rPr lang="en-US" b="1" baseline="0" dirty="0" smtClean="0"/>
              <a:t>TOPS-10 </a:t>
            </a:r>
            <a:r>
              <a:rPr lang="en-US" baseline="0" dirty="0" smtClean="0"/>
              <a:t>or </a:t>
            </a:r>
            <a:r>
              <a:rPr lang="en-US" b="1" baseline="0" dirty="0" smtClean="0"/>
              <a:t>TENEX</a:t>
            </a:r>
            <a:r>
              <a:rPr lang="en-US" baseline="0" dirty="0" smtClean="0"/>
              <a:t>.</a:t>
            </a:r>
            <a:endParaRPr lang="en-US" dirty="0" smtClean="0"/>
          </a:p>
          <a:p>
            <a:r>
              <a:rPr lang="en-US" dirty="0" smtClean="0"/>
              <a:t>In</a:t>
            </a:r>
            <a:r>
              <a:rPr lang="en-US" baseline="0" dirty="0" smtClean="0"/>
              <a:t> </a:t>
            </a:r>
            <a:r>
              <a:rPr lang="en-US" b="1" baseline="0" dirty="0" smtClean="0"/>
              <a:t>1972</a:t>
            </a:r>
            <a:r>
              <a:rPr lang="en-US" baseline="0" dirty="0" smtClean="0"/>
              <a:t>, it was found to have a </a:t>
            </a:r>
            <a:r>
              <a:rPr lang="en-US" b="1" baseline="0" dirty="0" smtClean="0"/>
              <a:t>timing attack vulnerability </a:t>
            </a:r>
            <a:r>
              <a:rPr lang="en-US" baseline="0" dirty="0" smtClean="0"/>
              <a:t>that </a:t>
            </a:r>
            <a:r>
              <a:rPr lang="en-US" b="1" baseline="0" dirty="0" smtClean="0"/>
              <a:t>allowed a user to figure out another’s password</a:t>
            </a:r>
            <a:r>
              <a:rPr lang="en-US" baseline="0" dirty="0" smtClean="0"/>
              <a:t>.</a:t>
            </a:r>
            <a:endParaRPr lang="en-US" dirty="0" smtClean="0"/>
          </a:p>
          <a:p>
            <a:endParaRPr lang="en-US" dirty="0" smtClean="0"/>
          </a:p>
          <a:p>
            <a:r>
              <a:rPr lang="en-US" dirty="0" smtClean="0"/>
              <a:t>PDP-10 Info: </a:t>
            </a:r>
            <a:r>
              <a:rPr lang="en-US" dirty="0" smtClean="0">
                <a:hlinkClick r:id="rId3"/>
              </a:rPr>
              <a:t>http://en.wikipedia.org/wiki/PDP-10</a:t>
            </a:r>
            <a:endParaRPr lang="en-US" dirty="0" smtClean="0"/>
          </a:p>
          <a:p>
            <a:r>
              <a:rPr lang="en-US" dirty="0" err="1" smtClean="0"/>
              <a:t>Tcsh</a:t>
            </a:r>
            <a:r>
              <a:rPr lang="en-US" dirty="0" smtClean="0"/>
              <a:t> Info: </a:t>
            </a:r>
            <a:r>
              <a:rPr lang="en-US" dirty="0" smtClean="0">
                <a:hlinkClick r:id="rId4"/>
              </a:rPr>
              <a:t>http://www.herongyang.com/Computer-History/Tcsh-What-Is-Tcsh.html</a:t>
            </a:r>
            <a:endParaRPr lang="en-US" dirty="0" smtClean="0"/>
          </a:p>
          <a:p>
            <a:r>
              <a:rPr lang="en-US" dirty="0" smtClean="0"/>
              <a:t>Image source: http://cds.cern.ch/record/916840</a:t>
            </a:r>
          </a:p>
          <a:p>
            <a:r>
              <a:rPr lang="en-US" b="1" dirty="0" smtClean="0"/>
              <a:t>1972</a:t>
            </a:r>
            <a:r>
              <a:rPr lang="en-US" dirty="0" smtClean="0"/>
              <a:t>-01-01 	TENEX Page Fault Race Condition Password Prediction Weakness 		http://osvdb.org/23199</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a:t>
            </a:r>
            <a:r>
              <a:rPr lang="en-US" b="1" dirty="0" smtClean="0"/>
              <a:t>Honeywell DPS6</a:t>
            </a:r>
            <a:r>
              <a:rPr lang="en-US" dirty="0" smtClean="0"/>
              <a:t> running</a:t>
            </a:r>
            <a:r>
              <a:rPr lang="en-US" baseline="0" dirty="0" smtClean="0"/>
              <a:t> </a:t>
            </a:r>
            <a:r>
              <a:rPr lang="en-US" b="1" baseline="0" dirty="0" smtClean="0"/>
              <a:t>GCOS-III</a:t>
            </a:r>
            <a:r>
              <a:rPr lang="en-US" baseline="0" dirty="0" smtClean="0"/>
              <a:t>, or “</a:t>
            </a:r>
            <a:r>
              <a:rPr lang="en-US" b="1" baseline="0" dirty="0" smtClean="0"/>
              <a:t>General Comprehensive Operating System</a:t>
            </a:r>
            <a:r>
              <a:rPr lang="en-US" baseline="0" dirty="0" smtClean="0"/>
              <a:t>” from GE.</a:t>
            </a:r>
          </a:p>
          <a:p>
            <a:r>
              <a:rPr lang="en-US" baseline="0" dirty="0" smtClean="0"/>
              <a:t>In </a:t>
            </a:r>
            <a:r>
              <a:rPr lang="en-US" b="1" baseline="0" dirty="0" smtClean="0"/>
              <a:t>October, 1972 two vulnerabilities were discovered</a:t>
            </a:r>
            <a:r>
              <a:rPr lang="en-US" baseline="0" dirty="0" smtClean="0"/>
              <a:t> in it, and </a:t>
            </a:r>
            <a:r>
              <a:rPr lang="en-US" b="1" baseline="0" dirty="0" smtClean="0"/>
              <a:t>another in 1979</a:t>
            </a:r>
            <a:r>
              <a:rPr lang="en-US" baseline="0" dirty="0" smtClean="0"/>
              <a:t>.</a:t>
            </a:r>
          </a:p>
          <a:p>
            <a:r>
              <a:rPr lang="en-US" baseline="0" dirty="0" smtClean="0"/>
              <a:t>First was a method to </a:t>
            </a:r>
            <a:r>
              <a:rPr lang="en-US" b="1" baseline="0" dirty="0" smtClean="0"/>
              <a:t>abuse</a:t>
            </a:r>
            <a:r>
              <a:rPr lang="en-US" baseline="0" dirty="0" smtClean="0"/>
              <a:t> the </a:t>
            </a:r>
            <a:r>
              <a:rPr lang="en-US" b="1" baseline="0" dirty="0" smtClean="0"/>
              <a:t>TS FOTRAN compiler</a:t>
            </a:r>
            <a:r>
              <a:rPr lang="en-US" baseline="0" dirty="0" smtClean="0"/>
              <a:t> to </a:t>
            </a:r>
            <a:r>
              <a:rPr lang="en-US" b="1" baseline="0" dirty="0" smtClean="0"/>
              <a:t>execute commands outside the security envelope</a:t>
            </a:r>
            <a:r>
              <a:rPr lang="en-US" baseline="0" dirty="0" smtClean="0"/>
              <a:t>.</a:t>
            </a:r>
          </a:p>
          <a:p>
            <a:r>
              <a:rPr lang="en-US" baseline="0" dirty="0" smtClean="0"/>
              <a:t>Second was the </a:t>
            </a:r>
            <a:r>
              <a:rPr lang="en-US" b="1" baseline="0" dirty="0" smtClean="0"/>
              <a:t>File System (FILSYS) module</a:t>
            </a:r>
            <a:r>
              <a:rPr lang="en-US" baseline="0" dirty="0" smtClean="0"/>
              <a:t> not </a:t>
            </a:r>
            <a:r>
              <a:rPr lang="en-US" b="1" baseline="0" dirty="0" smtClean="0"/>
              <a:t>handling buffers</a:t>
            </a:r>
            <a:r>
              <a:rPr lang="en-US" baseline="0" dirty="0" smtClean="0"/>
              <a:t> allowing for </a:t>
            </a:r>
            <a:r>
              <a:rPr lang="en-US" b="1" baseline="0" dirty="0" smtClean="0"/>
              <a:t>disclosure of arbitrary user credentials</a:t>
            </a:r>
            <a:r>
              <a:rPr lang="en-US" baseline="0" dirty="0" smtClean="0"/>
              <a:t>.</a:t>
            </a:r>
          </a:p>
          <a:p>
            <a:r>
              <a:rPr lang="en-US" baseline="0" dirty="0" smtClean="0"/>
              <a:t>Third was </a:t>
            </a:r>
            <a:r>
              <a:rPr lang="en-US" b="1" baseline="0" dirty="0" smtClean="0"/>
              <a:t>unprotected user-accessible memory</a:t>
            </a:r>
            <a:r>
              <a:rPr lang="en-US" baseline="0" dirty="0" smtClean="0"/>
              <a:t> containing </a:t>
            </a:r>
            <a:r>
              <a:rPr lang="en-US" b="1" baseline="0" dirty="0" smtClean="0"/>
              <a:t>other user passwords</a:t>
            </a:r>
            <a:r>
              <a:rPr lang="en-US" baseline="0" dirty="0" smtClean="0"/>
              <a:t>.</a:t>
            </a:r>
          </a:p>
          <a:p>
            <a:endParaRPr lang="en-US" baseline="0" dirty="0" smtClean="0"/>
          </a:p>
          <a:p>
            <a:r>
              <a:rPr lang="en-US" baseline="0" dirty="0" smtClean="0"/>
              <a:t>GCOS Info: </a:t>
            </a:r>
            <a:r>
              <a:rPr lang="en-US" dirty="0" smtClean="0">
                <a:hlinkClick r:id="rId3"/>
              </a:rPr>
              <a:t>http://en.wikipedia.org/wiki/General_Comprehensive_Operating_System</a:t>
            </a:r>
            <a:endParaRPr lang="en-US" baseline="0" dirty="0" smtClean="0"/>
          </a:p>
          <a:p>
            <a:r>
              <a:rPr lang="en-US" baseline="0" dirty="0" smtClean="0"/>
              <a:t>Image source: </a:t>
            </a:r>
            <a:r>
              <a:rPr lang="en-US" dirty="0" smtClean="0">
                <a:hlinkClick r:id="rId4"/>
              </a:rPr>
              <a:t>http://www.teigland.de/19.html</a:t>
            </a:r>
            <a:endParaRPr lang="en-US" dirty="0" smtClean="0"/>
          </a:p>
          <a:p>
            <a:r>
              <a:rPr lang="en-US" dirty="0" smtClean="0"/>
              <a:t>1972-10-01 	GCOS-III on HIS 635 TS FORTRAN Assigned GO TO Envelope Bypass 	http://osvdb.org/22137</a:t>
            </a:r>
          </a:p>
          <a:p>
            <a:r>
              <a:rPr lang="en-US" dirty="0" smtClean="0"/>
              <a:t>1972-10-01 	GCOS-III FILSYS Buffer Allocation Information Disclosure 		http://osvdb.org/22138</a:t>
            </a:r>
          </a:p>
          <a:p>
            <a:r>
              <a:rPr lang="en-US" dirty="0" smtClean="0"/>
              <a:t>1979-01-01 	GCOS-III Memory Print Arbitrary Passwords Local Disclosure 		http://osvdb.org/82445</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TUTOR programming language</a:t>
            </a:r>
            <a:r>
              <a:rPr lang="en-US" dirty="0" smtClean="0"/>
              <a:t> was developed for the </a:t>
            </a:r>
            <a:r>
              <a:rPr lang="en-US" b="1" dirty="0" smtClean="0"/>
              <a:t>PLATO IV</a:t>
            </a:r>
            <a:r>
              <a:rPr lang="en-US" dirty="0" smtClean="0"/>
              <a:t> computer</a:t>
            </a:r>
            <a:r>
              <a:rPr lang="en-US" baseline="0" dirty="0" smtClean="0"/>
              <a:t> system seen here.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 </a:t>
            </a:r>
            <a:r>
              <a:rPr lang="en-US" b="1" baseline="0" dirty="0" smtClean="0"/>
              <a:t>crafted ‘ext’ command</a:t>
            </a:r>
            <a:r>
              <a:rPr lang="en-US" baseline="0" dirty="0" smtClean="0"/>
              <a:t> sent to a </a:t>
            </a:r>
            <a:r>
              <a:rPr lang="en-US" b="1" baseline="0" dirty="0" smtClean="0"/>
              <a:t>remote terminal</a:t>
            </a:r>
            <a:r>
              <a:rPr lang="en-US" baseline="0" dirty="0" smtClean="0"/>
              <a:t>, could </a:t>
            </a:r>
            <a:r>
              <a:rPr lang="en-US" b="1" baseline="0" dirty="0" smtClean="0"/>
              <a:t>lock it up</a:t>
            </a:r>
            <a:r>
              <a:rPr lang="en-US" baseline="0" dirty="0" smtClean="0"/>
              <a:t> requiring a power reset to fix.</a:t>
            </a:r>
            <a:endParaRPr lang="en-US" dirty="0" smtClean="0"/>
          </a:p>
          <a:p>
            <a:endParaRPr lang="en-US" dirty="0" smtClean="0"/>
          </a:p>
          <a:p>
            <a:r>
              <a:rPr lang="en-US" dirty="0" smtClean="0"/>
              <a:t>Info on TUTOR: </a:t>
            </a:r>
            <a:r>
              <a:rPr lang="en-US" dirty="0" smtClean="0">
                <a:hlinkClick r:id="rId3"/>
              </a:rPr>
              <a:t>http://en.wikipedia.org/wiki/TUTOR_(programming_language)</a:t>
            </a:r>
            <a:endParaRPr lang="en-US" dirty="0" smtClean="0"/>
          </a:p>
          <a:p>
            <a:r>
              <a:rPr lang="en-US" dirty="0" smtClean="0"/>
              <a:t>Info on PLATO IV: </a:t>
            </a:r>
            <a:r>
              <a:rPr lang="en-US" dirty="0" smtClean="0">
                <a:hlinkClick r:id="rId4"/>
              </a:rPr>
              <a:t>http://en.wikipedia.org/wiki/PLATO_(computer_system)</a:t>
            </a:r>
            <a:endParaRPr lang="en-US" dirty="0" smtClean="0"/>
          </a:p>
          <a:p>
            <a:r>
              <a:rPr lang="en-US" dirty="0" smtClean="0"/>
              <a:t>Image source: </a:t>
            </a:r>
            <a:r>
              <a:rPr lang="en-US" dirty="0" smtClean="0">
                <a:hlinkClick r:id="rId5"/>
              </a:rPr>
              <a:t>http://web.archive.org/web/20110618184853/http://edudemic.com/2011/04/classroom-technology</a:t>
            </a:r>
            <a:endParaRPr lang="en-US" dirty="0" smtClean="0"/>
          </a:p>
          <a:p>
            <a:r>
              <a:rPr lang="en-US" dirty="0" smtClean="0"/>
              <a:t>Note: Image</a:t>
            </a:r>
            <a:r>
              <a:rPr lang="en-US" baseline="0" dirty="0" smtClean="0"/>
              <a:t> watermark (UIUC Archive) indicates original point of origin </a:t>
            </a:r>
            <a:r>
              <a:rPr lang="en-US" dirty="0" smtClean="0">
                <a:hlinkClick r:id="rId6"/>
              </a:rPr>
              <a:t>http://www.library.illinois.edu/hpnl/genealogy/uiuc.html</a:t>
            </a:r>
            <a:r>
              <a:rPr lang="en-US" dirty="0" smtClean="0"/>
              <a:t> </a:t>
            </a:r>
          </a:p>
          <a:p>
            <a:endParaRPr lang="en-US" dirty="0" smtClean="0"/>
          </a:p>
          <a:p>
            <a:r>
              <a:rPr lang="en-US" b="1" dirty="0" smtClean="0"/>
              <a:t>1974</a:t>
            </a:r>
            <a:r>
              <a:rPr lang="en-US" dirty="0" smtClean="0"/>
              <a:t>-01-01 	TUTOR on PLATO IV ext Command Remote </a:t>
            </a:r>
            <a:r>
              <a:rPr lang="en-US" dirty="0" err="1" smtClean="0"/>
              <a:t>DoS</a:t>
            </a:r>
            <a:r>
              <a:rPr lang="en-US" dirty="0" smtClean="0"/>
              <a:t>		http://osvdb.org/66172</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a:t>
            </a:r>
            <a:r>
              <a:rPr lang="en-US" baseline="0" dirty="0" smtClean="0"/>
              <a:t>’s </a:t>
            </a:r>
            <a:r>
              <a:rPr lang="en-US" b="1" baseline="0" dirty="0" smtClean="0"/>
              <a:t>Honeywell </a:t>
            </a:r>
            <a:r>
              <a:rPr lang="en-US" b="1" dirty="0" smtClean="0"/>
              <a:t>6180</a:t>
            </a:r>
            <a:r>
              <a:rPr lang="en-US" dirty="0" smtClean="0"/>
              <a:t>, one of many computers that ran </a:t>
            </a:r>
            <a:r>
              <a:rPr lang="en-US" b="1" dirty="0" err="1" smtClean="0"/>
              <a:t>Multics</a:t>
            </a:r>
            <a:r>
              <a:rPr lang="en-US" dirty="0" smtClean="0"/>
              <a:t>,</a:t>
            </a:r>
            <a:r>
              <a:rPr lang="en-US" baseline="0" dirty="0" smtClean="0"/>
              <a:t> </a:t>
            </a:r>
            <a:r>
              <a:rPr lang="en-US" sz="1200" b="0" i="0" kern="1200" dirty="0" smtClean="0">
                <a:solidFill>
                  <a:schemeClr val="tx1"/>
                </a:solidFill>
                <a:latin typeface="+mn-lt"/>
                <a:ea typeface="+mn-ea"/>
                <a:cs typeface="+mn-cs"/>
              </a:rPr>
              <a:t>"Multiplexed Information and Computing Service"</a:t>
            </a:r>
            <a:r>
              <a:rPr lang="en-US" dirty="0" smtClean="0"/>
              <a:t>.</a:t>
            </a:r>
          </a:p>
          <a:p>
            <a:r>
              <a:rPr lang="en-US" dirty="0" smtClean="0"/>
              <a:t>In the </a:t>
            </a:r>
            <a:r>
              <a:rPr lang="en-US" b="1" dirty="0" smtClean="0"/>
              <a:t>70’s</a:t>
            </a:r>
            <a:r>
              <a:rPr lang="en-US" dirty="0" smtClean="0"/>
              <a:t>, there were </a:t>
            </a:r>
            <a:r>
              <a:rPr lang="en-US" b="1" dirty="0" smtClean="0"/>
              <a:t>10 known vulnerabilities</a:t>
            </a:r>
            <a:r>
              <a:rPr lang="en-US" dirty="0" smtClean="0"/>
              <a:t> in </a:t>
            </a:r>
            <a:r>
              <a:rPr lang="en-US" dirty="0" err="1" smtClean="0"/>
              <a:t>Multics</a:t>
            </a:r>
            <a:r>
              <a:rPr lang="en-US" dirty="0" smtClean="0"/>
              <a:t>.</a:t>
            </a:r>
          </a:p>
          <a:p>
            <a:r>
              <a:rPr lang="en-US" dirty="0" smtClean="0"/>
              <a:t>Statistically, </a:t>
            </a:r>
            <a:r>
              <a:rPr lang="en-US" dirty="0" err="1" smtClean="0"/>
              <a:t>Multics</a:t>
            </a:r>
            <a:r>
              <a:rPr lang="en-US" dirty="0" smtClean="0"/>
              <a:t> was kind of the Oracle of the 1970’s.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info: http://www.multicians.org/security.html</a:t>
            </a:r>
          </a:p>
          <a:p>
            <a:r>
              <a:rPr lang="en-US" dirty="0" smtClean="0"/>
              <a:t>Image source: </a:t>
            </a:r>
            <a:r>
              <a:rPr lang="en-US" dirty="0" smtClean="0">
                <a:hlinkClick r:id="rId3"/>
              </a:rPr>
              <a:t>http://www.multicians.org/features.html</a:t>
            </a:r>
            <a:endParaRPr lang="en-US" dirty="0" smtClean="0"/>
          </a:p>
          <a:p>
            <a:r>
              <a:rPr lang="en-US" dirty="0" smtClean="0"/>
              <a:t>1974-06-01 	</a:t>
            </a:r>
            <a:r>
              <a:rPr lang="en-US" dirty="0" err="1" smtClean="0"/>
              <a:t>Multics</a:t>
            </a:r>
            <a:r>
              <a:rPr lang="en-US" dirty="0" smtClean="0"/>
              <a:t> on HIS 645 </a:t>
            </a:r>
            <a:r>
              <a:rPr lang="en-US" dirty="0" err="1" smtClean="0"/>
              <a:t>mxerror</a:t>
            </a:r>
            <a:r>
              <a:rPr lang="en-US" dirty="0" smtClean="0"/>
              <a:t> Crafted signaller|0 Local </a:t>
            </a:r>
            <a:r>
              <a:rPr lang="en-US" dirty="0" err="1" smtClean="0"/>
              <a:t>DoS</a:t>
            </a:r>
            <a:r>
              <a:rPr lang="en-US" dirty="0" smtClean="0"/>
              <a:t> 		http://osvdb.org/22133</a:t>
            </a:r>
          </a:p>
          <a:p>
            <a:r>
              <a:rPr lang="en-US" dirty="0" smtClean="0"/>
              <a:t>1974-06-01 	</a:t>
            </a:r>
            <a:r>
              <a:rPr lang="en-US" dirty="0" err="1" smtClean="0"/>
              <a:t>Multics</a:t>
            </a:r>
            <a:r>
              <a:rPr lang="en-US" dirty="0" smtClean="0"/>
              <a:t> on HIS 645 Unlocked Stack Base Master Mode Privilege Escalation 	http://osvdb.org/22134</a:t>
            </a:r>
          </a:p>
          <a:p>
            <a:r>
              <a:rPr lang="en-US" dirty="0" smtClean="0"/>
              <a:t>1974-06-01 	</a:t>
            </a:r>
            <a:r>
              <a:rPr lang="en-US" dirty="0" err="1" smtClean="0"/>
              <a:t>Multics</a:t>
            </a:r>
            <a:r>
              <a:rPr lang="en-US" dirty="0" smtClean="0"/>
              <a:t> on HIS 645 Execute Instruction SDW Access Check Bypass 		http://osvdb.org/22135</a:t>
            </a:r>
          </a:p>
          <a:p>
            <a:r>
              <a:rPr lang="en-US" dirty="0" smtClean="0"/>
              <a:t>1974-06-01 	</a:t>
            </a:r>
            <a:r>
              <a:rPr lang="en-US" dirty="0" err="1" smtClean="0"/>
              <a:t>Multics</a:t>
            </a:r>
            <a:r>
              <a:rPr lang="en-US" dirty="0" smtClean="0"/>
              <a:t> on HIS 645 Crafted IDC Modifier Privileged Ring Access 		http://osvdb.org/22136</a:t>
            </a:r>
          </a:p>
          <a:p>
            <a:r>
              <a:rPr lang="en-US" dirty="0" smtClean="0"/>
              <a:t>1974-06-01 	</a:t>
            </a:r>
            <a:r>
              <a:rPr lang="en-US" dirty="0" err="1" smtClean="0"/>
              <a:t>Multics</a:t>
            </a:r>
            <a:r>
              <a:rPr lang="en-US" dirty="0" smtClean="0"/>
              <a:t> on 6180 Call Limiter Gate Segment Failure Privilege Escalation 	http://osvdb.org/22128</a:t>
            </a:r>
          </a:p>
          <a:p>
            <a:r>
              <a:rPr lang="en-US" dirty="0" smtClean="0"/>
              <a:t>1974-06-01 	</a:t>
            </a:r>
            <a:r>
              <a:rPr lang="en-US" dirty="0" err="1" smtClean="0"/>
              <a:t>Multics</a:t>
            </a:r>
            <a:r>
              <a:rPr lang="en-US" dirty="0" smtClean="0"/>
              <a:t> on 6180 Tally Word Permission Error Login </a:t>
            </a:r>
            <a:r>
              <a:rPr lang="en-US" dirty="0" err="1" smtClean="0"/>
              <a:t>DoS</a:t>
            </a:r>
            <a:r>
              <a:rPr lang="en-US" dirty="0" smtClean="0"/>
              <a:t> 		http://osvdb.org/22129</a:t>
            </a:r>
          </a:p>
          <a:p>
            <a:r>
              <a:rPr lang="en-US" dirty="0" smtClean="0"/>
              <a:t>1974-06-01 	</a:t>
            </a:r>
            <a:r>
              <a:rPr lang="en-US" dirty="0" err="1" smtClean="0"/>
              <a:t>Multics</a:t>
            </a:r>
            <a:r>
              <a:rPr lang="en-US" dirty="0" smtClean="0"/>
              <a:t> on 6180 SLT-KS Dual SDW </a:t>
            </a:r>
            <a:r>
              <a:rPr lang="en-US" dirty="0" err="1" smtClean="0"/>
              <a:t>hphcs</a:t>
            </a:r>
            <a:r>
              <a:rPr lang="en-US" dirty="0" smtClean="0"/>
              <a:t>_ Privilege Escalation 		http://osvdb.org/22130</a:t>
            </a:r>
          </a:p>
          <a:p>
            <a:r>
              <a:rPr lang="en-US" dirty="0" smtClean="0"/>
              <a:t>1974-06-01 	</a:t>
            </a:r>
            <a:r>
              <a:rPr lang="en-US" dirty="0" err="1" smtClean="0"/>
              <a:t>Multics</a:t>
            </a:r>
            <a:r>
              <a:rPr lang="en-US" dirty="0" smtClean="0"/>
              <a:t> on 6180 Multiple Unspecified Issues 			http://osvdb.org/22131</a:t>
            </a:r>
          </a:p>
          <a:p>
            <a:r>
              <a:rPr lang="en-US" dirty="0" smtClean="0"/>
              <a:t>1977-01-01 	</a:t>
            </a:r>
            <a:r>
              <a:rPr lang="en-US" dirty="0" err="1" smtClean="0"/>
              <a:t>Multics</a:t>
            </a:r>
            <a:r>
              <a:rPr lang="en-US" dirty="0" smtClean="0"/>
              <a:t> on GE-645 XRAY Facility Arbitrary File Access 			http://osvdb.org/23345</a:t>
            </a:r>
          </a:p>
          <a:p>
            <a:r>
              <a:rPr lang="en-US" dirty="0" smtClean="0"/>
              <a:t>1979-01-01 	</a:t>
            </a:r>
            <a:r>
              <a:rPr lang="en-US" dirty="0" err="1" smtClean="0"/>
              <a:t>Multics</a:t>
            </a:r>
            <a:r>
              <a:rPr lang="en-US" dirty="0" smtClean="0"/>
              <a:t> Password File Encryption Compromise 			http://osvdb.org/82446</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Early 1979</a:t>
            </a:r>
            <a:r>
              <a:rPr lang="en-US" dirty="0" smtClean="0"/>
              <a:t>, </a:t>
            </a:r>
            <a:r>
              <a:rPr lang="en-US" b="1" dirty="0" smtClean="0"/>
              <a:t>Roger</a:t>
            </a:r>
            <a:r>
              <a:rPr lang="en-US" b="1" baseline="0" dirty="0" smtClean="0"/>
              <a:t> R. Schell</a:t>
            </a:r>
            <a:r>
              <a:rPr lang="en-US" baseline="0" dirty="0" smtClean="0"/>
              <a:t> led a </a:t>
            </a:r>
            <a:r>
              <a:rPr lang="en-US" b="1" baseline="0" dirty="0" smtClean="0"/>
              <a:t>tiger team</a:t>
            </a:r>
            <a:r>
              <a:rPr lang="en-US" baseline="0" dirty="0" smtClean="0"/>
              <a:t> while at the </a:t>
            </a:r>
            <a:r>
              <a:rPr lang="en-US" b="1" baseline="0" dirty="0" smtClean="0"/>
              <a:t>Naval Postgraduate School</a:t>
            </a:r>
            <a:r>
              <a:rPr lang="en-US" baseline="0" dirty="0" smtClean="0"/>
              <a:t> (NPS) for the military </a:t>
            </a:r>
            <a:r>
              <a:rPr lang="en-US" b="1" baseline="0" dirty="0" smtClean="0"/>
              <a:t>against the </a:t>
            </a:r>
            <a:r>
              <a:rPr lang="en-US" b="1" baseline="0" dirty="0" err="1" smtClean="0"/>
              <a:t>Multics</a:t>
            </a:r>
            <a:r>
              <a:rPr lang="en-US" b="1" baseline="0" dirty="0" smtClean="0"/>
              <a:t> operating system</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During test, they </a:t>
            </a:r>
            <a:r>
              <a:rPr lang="en-US" b="1" baseline="0" dirty="0" smtClean="0"/>
              <a:t>penetrated </a:t>
            </a:r>
            <a:r>
              <a:rPr lang="en-US" b="1" baseline="0" dirty="0" err="1" smtClean="0"/>
              <a:t>Multics</a:t>
            </a:r>
            <a:r>
              <a:rPr lang="en-US" baseline="0" dirty="0" smtClean="0"/>
              <a:t> and </a:t>
            </a:r>
            <a:r>
              <a:rPr lang="en-US" b="1" baseline="0" dirty="0" smtClean="0"/>
              <a:t>modified the manufacturer's master copy </a:t>
            </a:r>
            <a:r>
              <a:rPr lang="en-US" baseline="0" dirty="0" smtClean="0"/>
              <a:t>of the </a:t>
            </a:r>
            <a:r>
              <a:rPr lang="en-US" baseline="0" dirty="0" err="1" smtClean="0"/>
              <a:t>Multics</a:t>
            </a:r>
            <a:r>
              <a:rPr lang="en-US" baseline="0" dirty="0" smtClean="0"/>
              <a:t> operating system itself by </a:t>
            </a:r>
            <a:r>
              <a:rPr lang="en-US" b="1" baseline="0" dirty="0" smtClean="0"/>
              <a:t>adding a backdoor</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backdoor was tiny and required a password</a:t>
            </a:r>
            <a:r>
              <a:rPr lang="en-US" dirty="0" smtClean="0"/>
              <a:t> for use.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a:t>
            </a:r>
            <a:r>
              <a:rPr lang="en-US" b="1" dirty="0" smtClean="0"/>
              <a:t>after the team told Honeywell </a:t>
            </a:r>
            <a:r>
              <a:rPr lang="en-US" dirty="0" smtClean="0"/>
              <a:t>that it existed and how it worked,</a:t>
            </a:r>
            <a:r>
              <a:rPr lang="en-US" baseline="0" dirty="0" smtClean="0"/>
              <a:t> they could not find it.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Instead of looking further and fixing, they just </a:t>
            </a:r>
            <a:r>
              <a:rPr lang="en-US" b="1" baseline="0" dirty="0" smtClean="0"/>
              <a:t>kept distributing </a:t>
            </a:r>
            <a:r>
              <a:rPr lang="en-US" b="1" baseline="0" dirty="0" err="1" smtClean="0"/>
              <a:t>Multics</a:t>
            </a:r>
            <a:r>
              <a:rPr lang="en-US" b="1" baseline="0" dirty="0" smtClean="0"/>
              <a:t>, even with the backdoor in place</a:t>
            </a:r>
            <a:r>
              <a:rPr lang="en-US" baseline="0" dirty="0" smtClean="0"/>
              <a:t>.</a:t>
            </a:r>
            <a:endParaRPr lang="en-US" dirty="0" smtClean="0"/>
          </a:p>
          <a:p>
            <a:endParaRPr lang="en-US" dirty="0" smtClean="0"/>
          </a:p>
          <a:p>
            <a:r>
              <a:rPr lang="en-US" dirty="0" smtClean="0"/>
              <a:t>More info: </a:t>
            </a:r>
            <a:r>
              <a:rPr lang="en-US" dirty="0" smtClean="0">
                <a:hlinkClick r:id="rId3"/>
              </a:rPr>
              <a:t>http://blog.osvdb.org/2012/06/01/fascinating-vulnerability-and-glimpse-into-33-year-old-pen-testing/</a:t>
            </a:r>
            <a:endParaRPr lang="en-US" dirty="0" smtClean="0"/>
          </a:p>
          <a:p>
            <a:r>
              <a:rPr lang="en-US" dirty="0" smtClean="0"/>
              <a:t>More info: http://www.airpower.maxwell.af.mil/airchronicles/aureview/1979/jan-feb/schell.html</a:t>
            </a:r>
          </a:p>
          <a:p>
            <a:r>
              <a:rPr lang="en-US" dirty="0" smtClean="0"/>
              <a:t>Roger R. Schell</a:t>
            </a:r>
            <a:r>
              <a:rPr lang="en-US" baseline="0" dirty="0" smtClean="0"/>
              <a:t> bio: </a:t>
            </a:r>
            <a:r>
              <a:rPr lang="en-US" dirty="0" smtClean="0">
                <a:hlinkClick r:id="rId4"/>
              </a:rPr>
              <a:t>http://amcis2005.aisnet.org/schell.htm</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82447 	 1979-01-01 	</a:t>
            </a:r>
            <a:r>
              <a:rPr lang="en-US" dirty="0" err="1" smtClean="0"/>
              <a:t>Multics</a:t>
            </a:r>
            <a:r>
              <a:rPr lang="en-US" dirty="0" smtClean="0"/>
              <a:t> Unspecified Third-party Backdoor </a:t>
            </a:r>
          </a:p>
          <a:p>
            <a:endParaRPr lang="en-US" dirty="0" smtClean="0"/>
          </a:p>
          <a:p>
            <a:r>
              <a:rPr lang="en-US" sz="1200" b="0" i="1" kern="1200" dirty="0" smtClean="0">
                <a:solidFill>
                  <a:schemeClr val="tx1"/>
                </a:solidFill>
                <a:latin typeface="+mn-lt"/>
                <a:ea typeface="+mn-ea"/>
                <a:cs typeface="+mn-cs"/>
              </a:rPr>
              <a:t>Trap door installed</a:t>
            </a:r>
            <a:r>
              <a:rPr lang="en-US" sz="1200" b="0" i="0" kern="1200" dirty="0" smtClean="0">
                <a:solidFill>
                  <a:schemeClr val="tx1"/>
                </a:solidFill>
                <a:latin typeface="+mn-lt"/>
                <a:ea typeface="+mn-ea"/>
                <a:cs typeface="+mn-cs"/>
              </a:rPr>
              <a:t>. The tiger team penetrated </a:t>
            </a:r>
            <a:r>
              <a:rPr lang="en-US" sz="1200" b="0" i="0" kern="1200" dirty="0" err="1" smtClean="0">
                <a:solidFill>
                  <a:schemeClr val="tx1"/>
                </a:solidFill>
                <a:latin typeface="+mn-lt"/>
                <a:ea typeface="+mn-ea"/>
                <a:cs typeface="+mn-cs"/>
              </a:rPr>
              <a:t>Multics</a:t>
            </a:r>
            <a:r>
              <a:rPr lang="en-US" sz="1200" b="0" i="0" kern="1200" dirty="0" smtClean="0">
                <a:solidFill>
                  <a:schemeClr val="tx1"/>
                </a:solidFill>
                <a:latin typeface="+mn-lt"/>
                <a:ea typeface="+mn-ea"/>
                <a:cs typeface="+mn-cs"/>
              </a:rPr>
              <a:t> and modified the manufacturer's master copy of the </a:t>
            </a:r>
            <a:r>
              <a:rPr lang="en-US" sz="1200" b="0" i="0" kern="1200" dirty="0" err="1" smtClean="0">
                <a:solidFill>
                  <a:schemeClr val="tx1"/>
                </a:solidFill>
                <a:latin typeface="+mn-lt"/>
                <a:ea typeface="+mn-ea"/>
                <a:cs typeface="+mn-cs"/>
              </a:rPr>
              <a:t>Multics</a:t>
            </a:r>
            <a:r>
              <a:rPr lang="en-US" sz="1200" b="0" i="0" kern="1200" dirty="0" smtClean="0">
                <a:solidFill>
                  <a:schemeClr val="tx1"/>
                </a:solidFill>
                <a:latin typeface="+mn-lt"/>
                <a:ea typeface="+mn-ea"/>
                <a:cs typeface="+mn-cs"/>
              </a:rPr>
              <a:t> operating system itself by installing a trap door: computer instructions to deliberately bypass the normal security checks and thus ensure penetration even after the initial flaw was fixed. This trap door was small (fewer than 10 instructions out of 100,000) and required a password for use. The manufacturer could. not find it, even when he knew it existed and how it worked. Furthermore, since the trap door was inserted in the master copy of the operating system programs, the manufacturer automatically distributed this trap door to all </a:t>
            </a:r>
            <a:r>
              <a:rPr lang="en-US" sz="1200" b="0" i="0" kern="1200" dirty="0" err="1" smtClean="0">
                <a:solidFill>
                  <a:schemeClr val="tx1"/>
                </a:solidFill>
                <a:latin typeface="+mn-lt"/>
                <a:ea typeface="+mn-ea"/>
                <a:cs typeface="+mn-cs"/>
              </a:rPr>
              <a:t>Multics</a:t>
            </a:r>
            <a:r>
              <a:rPr lang="en-US" sz="1200" b="0" i="0" kern="1200" dirty="0" smtClean="0">
                <a:solidFill>
                  <a:schemeClr val="tx1"/>
                </a:solidFill>
                <a:latin typeface="+mn-lt"/>
                <a:ea typeface="+mn-ea"/>
                <a:cs typeface="+mn-cs"/>
              </a:rPr>
              <a:t> installations.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Model 91 </a:t>
            </a:r>
            <a:r>
              <a:rPr lang="en-US" b="1" dirty="0" smtClean="0"/>
              <a:t>IBM 360</a:t>
            </a:r>
            <a:r>
              <a:rPr lang="en-US" dirty="0" smtClean="0"/>
              <a:t> computer used at NASA. The </a:t>
            </a:r>
            <a:r>
              <a:rPr lang="en-US" b="1" dirty="0" smtClean="0"/>
              <a:t>360 series ran OS/360</a:t>
            </a:r>
            <a:r>
              <a:rPr lang="en-US" dirty="0" smtClean="0"/>
              <a:t> (one</a:t>
            </a:r>
            <a:r>
              <a:rPr lang="en-US" baseline="0" dirty="0" smtClean="0"/>
              <a:t> of three variants).</a:t>
            </a:r>
          </a:p>
          <a:p>
            <a:r>
              <a:rPr lang="en-US" baseline="0" dirty="0" smtClean="0"/>
              <a:t>In </a:t>
            </a:r>
            <a:r>
              <a:rPr lang="en-US" b="1" baseline="0" dirty="0" smtClean="0"/>
              <a:t>1974</a:t>
            </a:r>
            <a:r>
              <a:rPr lang="en-US" baseline="0" dirty="0" smtClean="0"/>
              <a:t> it was found to have an </a:t>
            </a:r>
            <a:r>
              <a:rPr lang="en-US" b="1" baseline="0" dirty="0" smtClean="0"/>
              <a:t>access restriction bypass </a:t>
            </a:r>
            <a:r>
              <a:rPr lang="en-US" b="1" baseline="0" dirty="0" err="1" smtClean="0"/>
              <a:t>vuln</a:t>
            </a:r>
            <a:r>
              <a:rPr lang="en-US" b="1" baseline="0" dirty="0" smtClean="0"/>
              <a:t> in the IMASPZAP utility</a:t>
            </a:r>
            <a:r>
              <a:rPr lang="en-US" baseline="0" dirty="0" smtClean="0"/>
              <a:t>.</a:t>
            </a:r>
          </a:p>
          <a:p>
            <a:r>
              <a:rPr lang="en-US" baseline="0" dirty="0" smtClean="0"/>
              <a:t>This software is </a:t>
            </a:r>
            <a:r>
              <a:rPr lang="en-US" b="1" baseline="0" dirty="0" smtClean="0"/>
              <a:t>still used today</a:t>
            </a:r>
            <a:r>
              <a:rPr lang="en-US" baseline="0" dirty="0" smtClean="0"/>
              <a:t>, and the System/360 software is </a:t>
            </a:r>
            <a:r>
              <a:rPr lang="en-US" b="1" baseline="0" dirty="0" smtClean="0"/>
              <a:t>still supported by IBM</a:t>
            </a:r>
            <a:r>
              <a:rPr lang="en-US" baseline="0" dirty="0" smtClean="0"/>
              <a:t> via the </a:t>
            </a:r>
            <a:r>
              <a:rPr lang="en-US" baseline="0" dirty="0" err="1" smtClean="0"/>
              <a:t>zSeries</a:t>
            </a:r>
            <a:r>
              <a:rPr lang="en-US" baseline="0" dirty="0" smtClean="0"/>
              <a:t> computers.</a:t>
            </a:r>
          </a:p>
          <a:p>
            <a:r>
              <a:rPr lang="en-US" baseline="0" dirty="0" smtClean="0"/>
              <a:t>More fascinating? 1964 -&gt; 2013 – </a:t>
            </a:r>
            <a:r>
              <a:rPr lang="en-US" b="1" baseline="0" dirty="0" smtClean="0"/>
              <a:t>49 Years of use</a:t>
            </a:r>
            <a:r>
              <a:rPr lang="en-US" baseline="0" dirty="0" smtClean="0"/>
              <a:t>, </a:t>
            </a:r>
            <a:r>
              <a:rPr lang="en-US" b="1" baseline="0" dirty="0" smtClean="0"/>
              <a:t>just</a:t>
            </a:r>
            <a:r>
              <a:rPr lang="en-US" baseline="0" dirty="0" smtClean="0"/>
              <a:t> this </a:t>
            </a:r>
            <a:r>
              <a:rPr lang="en-US" b="1" baseline="0" dirty="0" smtClean="0"/>
              <a:t>one vulnerability</a:t>
            </a:r>
            <a:r>
              <a:rPr lang="en-US" baseline="0" dirty="0" smtClean="0"/>
              <a:t> found in the original software. Many more in z/OS from 2005 on.</a:t>
            </a:r>
            <a:endParaRPr lang="en-US" dirty="0" smtClean="0"/>
          </a:p>
          <a:p>
            <a:endParaRPr lang="en-US" dirty="0" smtClean="0"/>
          </a:p>
          <a:p>
            <a:r>
              <a:rPr lang="en-US" dirty="0" smtClean="0"/>
              <a:t>More info: </a:t>
            </a:r>
            <a:r>
              <a:rPr lang="en-US" dirty="0" smtClean="0">
                <a:hlinkClick r:id="rId3"/>
              </a:rPr>
              <a:t>http://en.wikipedia.org/wiki/IBM_System/360#Operating_system_software</a:t>
            </a:r>
            <a:endParaRPr lang="en-US" dirty="0" smtClean="0"/>
          </a:p>
          <a:p>
            <a:r>
              <a:rPr lang="en-US" dirty="0" smtClean="0"/>
              <a:t>Image source: http://upload.wikimedia.org/wikipedia/commons/thumb/9/9e/360-91-panel.jpg/220px-360-91-panel.jpg   (Model 91, taken at NASA)</a:t>
            </a:r>
          </a:p>
          <a:p>
            <a:endParaRPr lang="en-US" dirty="0" smtClean="0"/>
          </a:p>
          <a:p>
            <a:r>
              <a:rPr lang="en-US" dirty="0" smtClean="0"/>
              <a:t>1974-06-01 	IBM OS/360 Supplied IMASPZAP Service Aid Access Restriction Bypass	http://osvdb.org/22132</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PDP-11 at </a:t>
            </a:r>
            <a:r>
              <a:rPr lang="en-US" sz="1200" b="0" i="0" kern="1200" dirty="0" err="1" smtClean="0">
                <a:solidFill>
                  <a:schemeClr val="tx1"/>
                </a:solidFill>
                <a:latin typeface="+mn-lt"/>
                <a:ea typeface="+mn-ea"/>
                <a:cs typeface="+mn-cs"/>
              </a:rPr>
              <a:t>Tottenham</a:t>
            </a:r>
            <a:r>
              <a:rPr lang="en-US" sz="1200" b="0" i="0" kern="1200" dirty="0" smtClean="0">
                <a:solidFill>
                  <a:schemeClr val="tx1"/>
                </a:solidFill>
                <a:latin typeface="+mn-lt"/>
                <a:ea typeface="+mn-ea"/>
                <a:cs typeface="+mn-cs"/>
              </a:rPr>
              <a:t> College in 1978. RSTS</a:t>
            </a:r>
            <a:r>
              <a:rPr lang="en-US" sz="1200" b="0" i="0" kern="1200" baseline="0" dirty="0" smtClean="0">
                <a:solidFill>
                  <a:schemeClr val="tx1"/>
                </a:solidFill>
                <a:latin typeface="+mn-lt"/>
                <a:ea typeface="+mn-ea"/>
                <a:cs typeface="+mn-cs"/>
              </a:rPr>
              <a:t> was a multi-user time-sharing OS from DEC for the PDP-11 series.</a:t>
            </a:r>
          </a:p>
          <a:p>
            <a:r>
              <a:rPr lang="en-US" sz="1200" b="0" i="0" kern="1200" baseline="0" dirty="0" smtClean="0">
                <a:solidFill>
                  <a:schemeClr val="tx1"/>
                </a:solidFill>
                <a:latin typeface="+mn-lt"/>
                <a:ea typeface="+mn-ea"/>
                <a:cs typeface="+mn-cs"/>
              </a:rPr>
              <a:t>In 1975, four vulnerabilities were identified in RSTS/E including a </a:t>
            </a:r>
            <a:r>
              <a:rPr lang="en-US" sz="1200" b="0" i="0" kern="1200" baseline="0" dirty="0" err="1" smtClean="0">
                <a:solidFill>
                  <a:schemeClr val="tx1"/>
                </a:solidFill>
                <a:latin typeface="+mn-lt"/>
                <a:ea typeface="+mn-ea"/>
                <a:cs typeface="+mn-cs"/>
              </a:rPr>
              <a:t>DoS</a:t>
            </a:r>
            <a:r>
              <a:rPr lang="en-US" sz="1200" b="0" i="0" kern="1200" baseline="0" dirty="0" smtClean="0">
                <a:solidFill>
                  <a:schemeClr val="tx1"/>
                </a:solidFill>
                <a:latin typeface="+mn-lt"/>
                <a:ea typeface="+mn-ea"/>
                <a:cs typeface="+mn-cs"/>
              </a:rPr>
              <a:t>, arbitrary user credential disclosure, file disclosure, and an unspecified remote issue with the Login process.</a:t>
            </a:r>
            <a:endParaRPr lang="en-US" dirty="0" smtClean="0"/>
          </a:p>
          <a:p>
            <a:endParaRPr lang="en-US" dirty="0" smtClean="0"/>
          </a:p>
          <a:p>
            <a:r>
              <a:rPr lang="en-US" dirty="0" smtClean="0"/>
              <a:t>More info: </a:t>
            </a:r>
            <a:r>
              <a:rPr lang="en-US" dirty="0" smtClean="0">
                <a:hlinkClick r:id="rId3"/>
              </a:rPr>
              <a:t>http://en.wikipedia.org/wiki/RSTS/E</a:t>
            </a:r>
            <a:endParaRPr lang="en-US" dirty="0" smtClean="0"/>
          </a:p>
          <a:p>
            <a:r>
              <a:rPr lang="en-US" dirty="0" smtClean="0"/>
              <a:t>Image source: </a:t>
            </a:r>
            <a:r>
              <a:rPr lang="en-US" dirty="0" smtClean="0">
                <a:hlinkClick r:id="rId4"/>
              </a:rPr>
              <a:t>http://emistheblog.wordpress.com/2011/05/21/the-origins-of-femis/</a:t>
            </a:r>
            <a:endParaRPr lang="en-US" dirty="0" smtClean="0"/>
          </a:p>
          <a:p>
            <a:endParaRPr lang="en-US" dirty="0" smtClean="0"/>
          </a:p>
          <a:p>
            <a:r>
              <a:rPr lang="en-US" dirty="0" smtClean="0"/>
              <a:t>1975-01-01 	RSTS/E User TTY Assignment Exhaustion Local </a:t>
            </a:r>
            <a:r>
              <a:rPr lang="en-US" dirty="0" err="1" smtClean="0"/>
              <a:t>DoS</a:t>
            </a:r>
            <a:r>
              <a:rPr lang="en-US" dirty="0" smtClean="0"/>
              <a:t> 			http://osvdb.org/67359</a:t>
            </a:r>
          </a:p>
          <a:p>
            <a:r>
              <a:rPr lang="en-US" dirty="0" smtClean="0"/>
              <a:t>1975-01-01 	RSTS/E TTY Permission Weakness Arbitrary User Login Credential Disclosure 	http://osvdb.org/67360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1975-01-01 	RSTS/E Record-oriented Access Race Condition File Content Disclosure 	http://osvdb.org/67361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1975-01-01 	RSTS/E Login Process Unspecified Remote Issue 			http://osvdb.org/67362</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a:t>
            </a:r>
            <a:r>
              <a:rPr lang="en-US" b="1" dirty="0" smtClean="0"/>
              <a:t>Xerox 560</a:t>
            </a:r>
            <a:r>
              <a:rPr lang="en-US" dirty="0" smtClean="0"/>
              <a:t>, capable of running the </a:t>
            </a:r>
            <a:r>
              <a:rPr lang="en-US" sz="1200" b="1" i="0" kern="1200" dirty="0" smtClean="0">
                <a:solidFill>
                  <a:schemeClr val="tx1"/>
                </a:solidFill>
                <a:latin typeface="+mn-lt"/>
                <a:ea typeface="+mn-ea"/>
                <a:cs typeface="+mn-cs"/>
              </a:rPr>
              <a:t>CP-V operating system</a:t>
            </a:r>
            <a:r>
              <a:rPr lang="en-US" sz="1200" b="0" i="0" kern="1200" dirty="0" smtClean="0">
                <a:solidFill>
                  <a:schemeClr val="tx1"/>
                </a:solidFill>
                <a:latin typeface="+mn-lt"/>
                <a:ea typeface="+mn-ea"/>
                <a:cs typeface="+mn-cs"/>
              </a:rPr>
              <a:t>, released</a:t>
            </a:r>
            <a:r>
              <a:rPr lang="en-US" sz="1200" b="0" i="0" kern="1200" baseline="0" dirty="0" smtClean="0">
                <a:solidFill>
                  <a:schemeClr val="tx1"/>
                </a:solidFill>
                <a:latin typeface="+mn-lt"/>
                <a:ea typeface="+mn-ea"/>
                <a:cs typeface="+mn-cs"/>
              </a:rPr>
              <a:t> in 1973.</a:t>
            </a:r>
          </a:p>
          <a:p>
            <a:r>
              <a:rPr lang="en-US" sz="1200" b="0" i="0" kern="1200" baseline="0" dirty="0" smtClean="0">
                <a:solidFill>
                  <a:schemeClr val="tx1"/>
                </a:solidFill>
                <a:latin typeface="+mn-lt"/>
                <a:ea typeface="+mn-ea"/>
                <a:cs typeface="+mn-cs"/>
              </a:rPr>
              <a:t>In </a:t>
            </a:r>
            <a:r>
              <a:rPr lang="en-US" sz="1200" b="1" i="0" kern="1200" baseline="0" dirty="0" smtClean="0">
                <a:solidFill>
                  <a:schemeClr val="tx1"/>
                </a:solidFill>
                <a:latin typeface="+mn-lt"/>
                <a:ea typeface="+mn-ea"/>
                <a:cs typeface="+mn-cs"/>
              </a:rPr>
              <a:t>1975</a:t>
            </a:r>
            <a:r>
              <a:rPr lang="en-US" sz="1200" b="0" i="0" kern="1200" baseline="0" dirty="0" smtClean="0">
                <a:solidFill>
                  <a:schemeClr val="tx1"/>
                </a:solidFill>
                <a:latin typeface="+mn-lt"/>
                <a:ea typeface="+mn-ea"/>
                <a:cs typeface="+mn-cs"/>
              </a:rPr>
              <a:t>, a </a:t>
            </a:r>
            <a:r>
              <a:rPr lang="en-US" sz="1200" b="1" i="0" kern="1200" baseline="0" dirty="0" smtClean="0">
                <a:solidFill>
                  <a:schemeClr val="tx1"/>
                </a:solidFill>
                <a:latin typeface="+mn-lt"/>
                <a:ea typeface="+mn-ea"/>
                <a:cs typeface="+mn-cs"/>
              </a:rPr>
              <a:t>vulnerability</a:t>
            </a:r>
            <a:r>
              <a:rPr lang="en-US" sz="1200" b="0" i="0" kern="1200" baseline="0" dirty="0" smtClean="0">
                <a:solidFill>
                  <a:schemeClr val="tx1"/>
                </a:solidFill>
                <a:latin typeface="+mn-lt"/>
                <a:ea typeface="+mn-ea"/>
                <a:cs typeface="+mn-cs"/>
              </a:rPr>
              <a:t> was found that allowed to a user to </a:t>
            </a:r>
            <a:r>
              <a:rPr lang="en-US" sz="1200" b="1" i="0" kern="1200" baseline="0" dirty="0" smtClean="0">
                <a:solidFill>
                  <a:schemeClr val="tx1"/>
                </a:solidFill>
                <a:latin typeface="+mn-lt"/>
                <a:ea typeface="+mn-ea"/>
                <a:cs typeface="+mn-cs"/>
              </a:rPr>
              <a:t>bypass the built-in memory protection to elevate privileges</a:t>
            </a:r>
            <a:r>
              <a:rPr lang="en-US" sz="1200" b="0" i="0" kern="1200" baseline="0" dirty="0" smtClean="0">
                <a:solidFill>
                  <a:schemeClr val="tx1"/>
                </a:solidFill>
                <a:latin typeface="+mn-lt"/>
                <a:ea typeface="+mn-ea"/>
                <a:cs typeface="+mn-cs"/>
              </a:rPr>
              <a:t>.</a:t>
            </a:r>
            <a:endParaRPr lang="en-US" dirty="0" smtClean="0"/>
          </a:p>
          <a:p>
            <a:endParaRPr lang="en-US" dirty="0" smtClean="0"/>
          </a:p>
          <a:p>
            <a:r>
              <a:rPr lang="en-US" dirty="0" smtClean="0"/>
              <a:t>More info: </a:t>
            </a:r>
            <a:r>
              <a:rPr lang="en-US" dirty="0" smtClean="0">
                <a:hlinkClick r:id="rId3"/>
              </a:rPr>
              <a:t>http://archive.computerhistory.org/resources/access/text/2010/06/102687533-05-03-acc.pdf</a:t>
            </a:r>
            <a:endParaRPr lang="en-US" dirty="0" smtClean="0"/>
          </a:p>
          <a:p>
            <a:r>
              <a:rPr lang="en-US" dirty="0" smtClean="0"/>
              <a:t>More info: </a:t>
            </a:r>
            <a:r>
              <a:rPr lang="en-US" dirty="0" smtClean="0">
                <a:hlinkClick r:id="rId4"/>
              </a:rPr>
              <a:t>http://en.wikipedia.org/wiki/Universal_Time-Sharing_System</a:t>
            </a:r>
            <a:endParaRPr lang="en-US" dirty="0" smtClean="0"/>
          </a:p>
          <a:p>
            <a:r>
              <a:rPr lang="en-US" dirty="0" smtClean="0"/>
              <a:t>Image source: </a:t>
            </a:r>
            <a:r>
              <a:rPr lang="en-US" dirty="0" smtClean="0">
                <a:hlinkClick r:id="rId5"/>
              </a:rPr>
              <a:t>http://bitsavers.trailing-edge.com/pdf/sds/sigma/5xx/560_Flyer_Jan74.pdf</a:t>
            </a:r>
            <a:endParaRPr lang="en-US" dirty="0" smtClean="0"/>
          </a:p>
          <a:p>
            <a:endParaRPr lang="en-US" dirty="0" smtClean="0"/>
          </a:p>
          <a:p>
            <a:r>
              <a:rPr lang="en-US" dirty="0" smtClean="0"/>
              <a:t>1975-01-01 	XEROX CP-V Memory Protection Bypass Local Privilege Escalation 		http://osvdb.org/88775</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a:t>
            </a:r>
            <a:r>
              <a:rPr lang="en-US" b="1" dirty="0" smtClean="0"/>
              <a:t>PDP-11</a:t>
            </a:r>
            <a:r>
              <a:rPr lang="en-US" dirty="0" smtClean="0"/>
              <a:t> as well, and pictured are </a:t>
            </a:r>
            <a:r>
              <a:rPr lang="en-US" b="1" dirty="0" smtClean="0"/>
              <a:t>Dennis Richie</a:t>
            </a:r>
            <a:r>
              <a:rPr lang="en-US" dirty="0" smtClean="0"/>
              <a:t> and </a:t>
            </a:r>
            <a:r>
              <a:rPr lang="en-US" b="1" dirty="0" smtClean="0"/>
              <a:t>Ken Thompson</a:t>
            </a:r>
            <a:r>
              <a:rPr lang="en-US" dirty="0" smtClean="0"/>
              <a:t>. These</a:t>
            </a:r>
            <a:r>
              <a:rPr lang="en-US" baseline="0" dirty="0" smtClean="0"/>
              <a:t> two names should be familiar, as they are </a:t>
            </a:r>
            <a:r>
              <a:rPr lang="en-US" b="1" baseline="0" dirty="0" smtClean="0"/>
              <a:t>modern day computing heroes</a:t>
            </a:r>
            <a:r>
              <a:rPr lang="en-US" baseline="0" dirty="0" smtClean="0"/>
              <a:t>.</a:t>
            </a:r>
          </a:p>
          <a:p>
            <a:r>
              <a:rPr lang="en-US" b="1" baseline="0" dirty="0" smtClean="0"/>
              <a:t>Creators of UNIX</a:t>
            </a:r>
            <a:r>
              <a:rPr lang="en-US" baseline="0" dirty="0" smtClean="0"/>
              <a:t>, which is not just an operating system but a philosophy, this is the </a:t>
            </a:r>
            <a:r>
              <a:rPr lang="en-US" b="1" baseline="0" dirty="0" smtClean="0"/>
              <a:t>basis for  hundreds of subsequent variants</a:t>
            </a:r>
            <a:r>
              <a:rPr lang="en-US" baseline="0" dirty="0" smtClean="0"/>
              <a:t> including Solaris, AIX, HP-UX, IRIX, BSD, Apple OS X, and Linux.</a:t>
            </a:r>
          </a:p>
          <a:p>
            <a:r>
              <a:rPr lang="en-US" dirty="0" smtClean="0"/>
              <a:t>In </a:t>
            </a:r>
            <a:r>
              <a:rPr lang="en-US" b="1" dirty="0" smtClean="0"/>
              <a:t>1975</a:t>
            </a:r>
            <a:r>
              <a:rPr lang="en-US" dirty="0" smtClean="0"/>
              <a:t>, an unspecified vulnerability was found in the </a:t>
            </a:r>
            <a:r>
              <a:rPr lang="en-US" b="1" dirty="0" smtClean="0"/>
              <a:t>login process related to array checking</a:t>
            </a:r>
            <a:r>
              <a:rPr lang="en-US" dirty="0" smtClean="0"/>
              <a:t>. </a:t>
            </a:r>
          </a:p>
          <a:p>
            <a:r>
              <a:rPr lang="en-US" b="1" dirty="0" smtClean="0"/>
              <a:t>Six years later</a:t>
            </a:r>
            <a:r>
              <a:rPr lang="en-US" dirty="0" smtClean="0"/>
              <a:t> another V6</a:t>
            </a:r>
            <a:r>
              <a:rPr lang="en-US" baseline="0" dirty="0" smtClean="0"/>
              <a:t> issue was found in the </a:t>
            </a:r>
            <a:r>
              <a:rPr lang="en-US" b="1" baseline="0" dirty="0" smtClean="0"/>
              <a:t>‘</a:t>
            </a:r>
            <a:r>
              <a:rPr lang="en-US" b="1" baseline="0" dirty="0" err="1" smtClean="0"/>
              <a:t>su</a:t>
            </a:r>
            <a:r>
              <a:rPr lang="en-US" b="1" baseline="0" dirty="0" smtClean="0"/>
              <a:t>’ program, which is arguably when the floodgate opened for Unix vulnerabilities</a:t>
            </a:r>
            <a:r>
              <a:rPr lang="en-US" baseline="0" dirty="0" smtClean="0"/>
              <a:t>.</a:t>
            </a:r>
            <a:endParaRPr lang="en-US" dirty="0" smtClean="0"/>
          </a:p>
          <a:p>
            <a:endParaRPr lang="en-US" dirty="0" smtClean="0"/>
          </a:p>
          <a:p>
            <a:r>
              <a:rPr lang="en-US" dirty="0" smtClean="0"/>
              <a:t>Image source: </a:t>
            </a:r>
            <a:r>
              <a:rPr lang="en-US" dirty="0" smtClean="0">
                <a:hlinkClick r:id="rId3"/>
              </a:rPr>
              <a:t>http://www.psych.usyd.edu.au/pdp-11/Images/Images.html</a:t>
            </a:r>
            <a:r>
              <a:rPr lang="en-US" dirty="0" smtClean="0"/>
              <a:t> / </a:t>
            </a:r>
            <a:r>
              <a:rPr lang="en-US" dirty="0" smtClean="0">
                <a:hlinkClick r:id="rId4"/>
              </a:rPr>
              <a:t>http://www.psych.usyd.edu.au/pdp-11/Images/ken-den_s.jpeg</a:t>
            </a:r>
            <a:endParaRPr lang="en-US" dirty="0" smtClean="0"/>
          </a:p>
          <a:p>
            <a:r>
              <a:rPr lang="en-US" dirty="0" smtClean="0"/>
              <a:t>More info: </a:t>
            </a:r>
            <a:r>
              <a:rPr lang="en-US" dirty="0" smtClean="0">
                <a:hlinkClick r:id="rId5"/>
              </a:rPr>
              <a:t>http://en.wikipedia.org/wiki/Unix</a:t>
            </a:r>
            <a:r>
              <a:rPr lang="en-US" dirty="0" smtClean="0"/>
              <a:t> / </a:t>
            </a:r>
            <a:r>
              <a:rPr lang="en-US" dirty="0" smtClean="0">
                <a:hlinkClick r:id="rId6"/>
              </a:rPr>
              <a:t>http://en.wikipedia.org/wiki/Version_6_Unix</a:t>
            </a:r>
            <a:r>
              <a:rPr lang="en-US" dirty="0" smtClean="0"/>
              <a:t> / </a:t>
            </a:r>
            <a:r>
              <a:rPr lang="en-US" dirty="0" smtClean="0">
                <a:hlinkClick r:id="rId7"/>
              </a:rPr>
              <a:t>http://en.wikipedia.org/wiki/Unix_philosophy</a:t>
            </a:r>
            <a:endParaRPr lang="en-US" dirty="0" smtClean="0"/>
          </a:p>
          <a:p>
            <a:endParaRPr lang="en-US" dirty="0" smtClean="0"/>
          </a:p>
          <a:p>
            <a:r>
              <a:rPr lang="en-US" dirty="0" smtClean="0"/>
              <a:t>1975-05-01 	UNIX-V6 login(I) Array Checking </a:t>
            </a:r>
            <a:r>
              <a:rPr lang="en-US" dirty="0" err="1" smtClean="0"/>
              <a:t>Uspecified</a:t>
            </a:r>
            <a:r>
              <a:rPr lang="en-US" dirty="0" smtClean="0"/>
              <a:t> Issue 		http://osvdb.org/58015</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Then I’ll go</a:t>
            </a:r>
            <a:r>
              <a:rPr lang="en-US" b="1" baseline="0" dirty="0" smtClean="0"/>
              <a:t> back to the old style.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now a </a:t>
            </a:r>
            <a:r>
              <a:rPr lang="en-US" b="1" dirty="0" smtClean="0"/>
              <a:t>quick word of warning</a:t>
            </a:r>
            <a:r>
              <a:rPr lang="en-US" dirty="0" smtClean="0"/>
              <a:t>…</a:t>
            </a:r>
          </a:p>
          <a:p>
            <a:endParaRPr lang="en-US" dirty="0" smtClean="0"/>
          </a:p>
          <a:p>
            <a:r>
              <a:rPr lang="en-US" dirty="0" smtClean="0">
                <a:hlinkClick r:id="rId3"/>
              </a:rPr>
              <a:t>http://gizmodo.com/5977989/internet-explorer-vs-murder-rate-will-be-your-favorite-chart-today</a:t>
            </a:r>
            <a:endParaRPr lang="en-US" dirty="0" smtClean="0"/>
          </a:p>
          <a:p>
            <a:r>
              <a:rPr lang="en-US" dirty="0" smtClean="0">
                <a:hlinkClick r:id="rId4"/>
              </a:rPr>
              <a:t>https://twitter.com/altonncf/status/293392615225823232</a:t>
            </a:r>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a:t>
            </a:r>
            <a:r>
              <a:rPr lang="en-US" b="1" dirty="0" smtClean="0"/>
              <a:t>IBM 370 punch card system</a:t>
            </a:r>
            <a:r>
              <a:rPr lang="en-US" dirty="0" smtClean="0"/>
              <a:t>, part of a larger computer system that ran four different operating systems.</a:t>
            </a:r>
          </a:p>
          <a:p>
            <a:r>
              <a:rPr lang="en-US" b="1" dirty="0" smtClean="0"/>
              <a:t>Two vulnerabilities</a:t>
            </a:r>
            <a:r>
              <a:rPr lang="en-US" baseline="0" dirty="0" smtClean="0"/>
              <a:t> were found, one in </a:t>
            </a:r>
            <a:r>
              <a:rPr lang="en-US" b="1" baseline="0" dirty="0" smtClean="0"/>
              <a:t>1977</a:t>
            </a:r>
            <a:r>
              <a:rPr lang="en-US" baseline="0" dirty="0" smtClean="0"/>
              <a:t> for </a:t>
            </a:r>
            <a:r>
              <a:rPr lang="en-US" b="1" baseline="0" dirty="0" smtClean="0"/>
              <a:t>privilege escalation</a:t>
            </a:r>
            <a:r>
              <a:rPr lang="en-US" baseline="0" dirty="0" smtClean="0"/>
              <a:t> and one in </a:t>
            </a:r>
            <a:r>
              <a:rPr lang="en-US" b="1" baseline="0" dirty="0" smtClean="0"/>
              <a:t>1979</a:t>
            </a:r>
            <a:r>
              <a:rPr lang="en-US" baseline="0" dirty="0" smtClean="0"/>
              <a:t> for </a:t>
            </a:r>
            <a:r>
              <a:rPr lang="en-US" b="1" baseline="0" dirty="0" smtClean="0"/>
              <a:t>password file disclosure</a:t>
            </a:r>
            <a:r>
              <a:rPr lang="en-US" baseline="0" dirty="0" smtClean="0"/>
              <a:t>.</a:t>
            </a:r>
            <a:endParaRPr lang="en-US" dirty="0" smtClean="0"/>
          </a:p>
          <a:p>
            <a:endParaRPr lang="en-US" dirty="0" smtClean="0"/>
          </a:p>
          <a:p>
            <a:r>
              <a:rPr lang="en-US" dirty="0" smtClean="0"/>
              <a:t>More info: </a:t>
            </a:r>
            <a:r>
              <a:rPr lang="en-US" dirty="0" smtClean="0">
                <a:hlinkClick r:id="rId3"/>
              </a:rPr>
              <a:t>http://en.wikipedia.org/wiki/IBM_System/370</a:t>
            </a:r>
            <a:endParaRPr lang="en-US" dirty="0" smtClean="0"/>
          </a:p>
          <a:p>
            <a:r>
              <a:rPr lang="en-US" dirty="0" smtClean="0"/>
              <a:t>Image source: </a:t>
            </a:r>
            <a:r>
              <a:rPr lang="en-US" dirty="0" smtClean="0">
                <a:hlinkClick r:id="rId4"/>
              </a:rPr>
              <a:t>http://www.chezfred.org.uk/University/ComputerXHistory/TheIbm370/1974-IBM370-209.htm</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1977-01-01 	IBM 370 DIAGNOSE Instruction Gain System Privileges 		http://osvdb.org/3038</a:t>
            </a:r>
          </a:p>
          <a:p>
            <a:r>
              <a:rPr lang="en-US" dirty="0" smtClean="0"/>
              <a:t>1979-01-01 	IBM 370 w/ TSO Password File Direct Request Local Disclosure 		http://osvdb.org/82444</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New Data Seal</a:t>
            </a:r>
            <a:r>
              <a:rPr lang="en-US" dirty="0" smtClean="0"/>
              <a:t> (NDS)</a:t>
            </a:r>
            <a:r>
              <a:rPr lang="en-US" baseline="0" dirty="0" smtClean="0"/>
              <a:t> </a:t>
            </a:r>
            <a:r>
              <a:rPr lang="en-US" b="1" dirty="0" smtClean="0"/>
              <a:t>algorithm</a:t>
            </a:r>
            <a:r>
              <a:rPr lang="en-US" dirty="0" smtClean="0"/>
              <a:t>, based on Lucifer</a:t>
            </a:r>
            <a:r>
              <a:rPr lang="en-US" baseline="0" dirty="0" smtClean="0"/>
              <a:t> created by Horst </a:t>
            </a:r>
            <a:r>
              <a:rPr lang="en-US" baseline="0" dirty="0" err="1" smtClean="0"/>
              <a:t>Feistel</a:t>
            </a:r>
            <a:r>
              <a:rPr lang="en-US" baseline="0" dirty="0" smtClean="0"/>
              <a:t> colleagues at IBM.</a:t>
            </a:r>
          </a:p>
          <a:p>
            <a:r>
              <a:rPr lang="en-US" b="1" baseline="0" dirty="0" smtClean="0"/>
              <a:t>Precursor to the Data Encryption Standard, or DES</a:t>
            </a:r>
            <a:r>
              <a:rPr lang="en-US" baseline="0" dirty="0" smtClean="0"/>
              <a:t> which is </a:t>
            </a:r>
            <a:r>
              <a:rPr lang="en-US" b="1" baseline="0" dirty="0" smtClean="0"/>
              <a:t>still widely used today</a:t>
            </a:r>
            <a:r>
              <a:rPr lang="en-US" baseline="0" dirty="0" smtClean="0"/>
              <a:t>.</a:t>
            </a:r>
          </a:p>
          <a:p>
            <a:r>
              <a:rPr lang="en-US" baseline="0" dirty="0" smtClean="0"/>
              <a:t>In </a:t>
            </a:r>
            <a:r>
              <a:rPr lang="en-US" b="1" baseline="0" dirty="0" smtClean="0"/>
              <a:t>1977</a:t>
            </a:r>
            <a:r>
              <a:rPr lang="en-US" baseline="0" dirty="0" smtClean="0"/>
              <a:t>, NDS was found vulnerable to a “</a:t>
            </a:r>
            <a:r>
              <a:rPr lang="en-US" b="1" baseline="0" dirty="0" smtClean="0"/>
              <a:t>slide attack</a:t>
            </a:r>
            <a:r>
              <a:rPr lang="en-US" baseline="0" dirty="0" smtClean="0"/>
              <a:t>” that resulted in a </a:t>
            </a:r>
            <a:r>
              <a:rPr lang="en-US" b="1" baseline="0" dirty="0" smtClean="0"/>
              <a:t>full compromise</a:t>
            </a:r>
            <a:r>
              <a:rPr lang="en-US" baseline="0" dirty="0" smtClean="0"/>
              <a:t>. </a:t>
            </a:r>
          </a:p>
          <a:p>
            <a:r>
              <a:rPr lang="en-US" baseline="0" dirty="0" smtClean="0"/>
              <a:t>This was one of the early computer-based algorithms that fell, and would be one of hundreds including DES.</a:t>
            </a:r>
          </a:p>
          <a:p>
            <a:endParaRPr lang="en-US" dirty="0" smtClean="0"/>
          </a:p>
          <a:p>
            <a:r>
              <a:rPr lang="en-US" dirty="0" smtClean="0"/>
              <a:t>IBM Logo circa 1972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info: </a:t>
            </a:r>
            <a:r>
              <a:rPr lang="en-US" dirty="0" smtClean="0">
                <a:hlinkClick r:id="rId3"/>
              </a:rPr>
              <a:t>http://en.wikipedia.org/wiki/Lucifer_(cipher)</a:t>
            </a:r>
            <a:r>
              <a:rPr lang="en-US" dirty="0" smtClean="0"/>
              <a:t> / </a:t>
            </a:r>
            <a:r>
              <a:rPr lang="en-US" dirty="0" smtClean="0">
                <a:hlinkClick r:id="rId4"/>
              </a:rPr>
              <a:t>http://en.wikipedia.org/wiki/New_Data_Seal</a:t>
            </a:r>
            <a:r>
              <a:rPr lang="en-US" dirty="0" smtClean="0"/>
              <a:t> / </a:t>
            </a:r>
            <a:r>
              <a:rPr lang="en-US" dirty="0" smtClean="0">
                <a:hlinkClick r:id="rId5"/>
              </a:rPr>
              <a:t>http://en.wikipedia.org/wiki/Data_Encryption_Standard</a:t>
            </a:r>
            <a:endParaRPr lang="en-US" dirty="0" smtClean="0"/>
          </a:p>
          <a:p>
            <a:r>
              <a:rPr lang="en-US" dirty="0" smtClean="0"/>
              <a:t>Image source: </a:t>
            </a:r>
            <a:r>
              <a:rPr lang="en-US" dirty="0" smtClean="0">
                <a:hlinkClick r:id="rId6"/>
              </a:rPr>
              <a:t>http://fistpark.tistory.com/47</a:t>
            </a:r>
            <a:r>
              <a:rPr lang="en-US" dirty="0" smtClean="0"/>
              <a:t> / </a:t>
            </a:r>
            <a:r>
              <a:rPr lang="en-US" dirty="0" smtClean="0">
                <a:hlinkClick r:id="rId7"/>
              </a:rPr>
              <a:t>http://en.wikipedia.org/wiki/Feistel_cipher</a:t>
            </a:r>
            <a:endParaRPr lang="en-US" dirty="0" smtClean="0"/>
          </a:p>
          <a:p>
            <a:endParaRPr lang="en-US" dirty="0" smtClean="0"/>
          </a:p>
          <a:p>
            <a:r>
              <a:rPr lang="en-US" dirty="0" smtClean="0"/>
              <a:t>1977-01-02 	New Data Seal (NDS) Algorithm Slide Attack Chosen Plaintext Cryptanalysis Compromise 	http://osvdb.org/49711</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from here we get into a slightly more modern security world. Vulnerabilities were surfacing enough in the 70’s so it was a concern to some (e.g. military).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many back then were not security people, as there were few dedicated to that task, but </a:t>
            </a:r>
            <a:r>
              <a:rPr lang="en-US" dirty="0" err="1" smtClean="0"/>
              <a:t>admins</a:t>
            </a:r>
            <a:r>
              <a:rPr lang="en-US" dirty="0" smtClean="0"/>
              <a:t> were expected</a:t>
            </a:r>
            <a:r>
              <a:rPr lang="en-US" baseline="0" dirty="0" smtClean="0"/>
              <a:t> to secure their systems.</a:t>
            </a:r>
          </a:p>
          <a:p>
            <a:r>
              <a:rPr lang="en-US" dirty="0" smtClean="0"/>
              <a:t>By the 80’s, vulnerabilities were becoming more prevalent,</a:t>
            </a:r>
            <a:r>
              <a:rPr lang="en-US" baseline="0" dirty="0" smtClean="0"/>
              <a:t> to the point some decided a list of them should be maintained.</a:t>
            </a:r>
          </a:p>
          <a:p>
            <a:r>
              <a:rPr lang="en-US" baseline="0" dirty="0" smtClean="0"/>
              <a:t>Those first lists were the early vulnerability databases. Different than today’s, but the same intent and goal. Catalog all the </a:t>
            </a:r>
            <a:r>
              <a:rPr lang="en-US" baseline="0" dirty="0" err="1" smtClean="0"/>
              <a:t>vulns</a:t>
            </a:r>
            <a:r>
              <a:rPr lang="en-US" baseline="0" dirty="0" smtClean="0"/>
              <a:t>.</a:t>
            </a:r>
            <a:endParaRPr lang="en-US" dirty="0" smtClean="0"/>
          </a:p>
          <a:p>
            <a:endParaRPr lang="en-US" dirty="0" smtClean="0"/>
          </a:p>
          <a:p>
            <a:r>
              <a:rPr lang="en-US" dirty="0" smtClean="0"/>
              <a:t>Before the 80’s, the original VDB was likely the “Repaired Security Bugs in </a:t>
            </a:r>
            <a:r>
              <a:rPr lang="en-US" dirty="0" err="1" smtClean="0"/>
              <a:t>Multics</a:t>
            </a:r>
            <a:r>
              <a:rPr lang="en-US" dirty="0" smtClean="0"/>
              <a:t>” from 1973.</a:t>
            </a:r>
            <a:r>
              <a:rPr lang="en-US" baseline="0" dirty="0" smtClean="0"/>
              <a:t> For a vulnerability historian, this is kind of a holy grail and I am close to getting it!</a:t>
            </a:r>
            <a:endParaRPr lang="en-US" dirty="0" smtClean="0"/>
          </a:p>
          <a:p>
            <a:endParaRPr lang="en-US" dirty="0" smtClean="0"/>
          </a:p>
          <a:p>
            <a:r>
              <a:rPr lang="en-US" dirty="0" smtClean="0"/>
              <a:t>Image source: 1970’s NSA via </a:t>
            </a:r>
            <a:r>
              <a:rPr lang="en-US" dirty="0" smtClean="0">
                <a:hlinkClick r:id="rId3"/>
              </a:rPr>
              <a:t>http://www.washingtonpost.com/national/on-innovations/a-history-of-the-nsa/2013/06/19/ded58b8a-d823-11e2-a9f2-42ee3912ae0e_gallery.html#photo=23</a:t>
            </a:r>
            <a:endParaRPr lang="en-US"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vulnerability list was eventually put into book format apparently, printed in 1977. 0 reviews, come on!</a:t>
            </a:r>
          </a:p>
          <a:p>
            <a:r>
              <a:rPr lang="en-US" baseline="0" dirty="0" smtClean="0"/>
              <a:t>So obviously I wanted to ‘get print book’ in order to review it. And integrate any missing </a:t>
            </a:r>
            <a:r>
              <a:rPr lang="en-US" baseline="0" dirty="0" err="1" smtClean="0"/>
              <a:t>vulns</a:t>
            </a:r>
            <a:r>
              <a:rPr lang="en-US" baseline="0" dirty="0" smtClean="0"/>
              <a:t> into OSVDB.</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Great, Google fails to find a copy. Not even in the Amazon</a:t>
            </a:r>
            <a:r>
              <a:rPr lang="en-US" baseline="0" dirty="0" smtClean="0"/>
              <a:t> market! </a:t>
            </a:r>
          </a:p>
          <a:p>
            <a:r>
              <a:rPr lang="en-US" baseline="0" dirty="0" smtClean="0"/>
              <a:t>But look, I can find it in a library!</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exists in one library according to Google books,</a:t>
            </a:r>
            <a:r>
              <a:rPr lang="en-US" baseline="0" dirty="0" smtClean="0"/>
              <a:t> and it is 941 miles away. In California. No one wants to go to California.</a:t>
            </a:r>
          </a:p>
          <a:p>
            <a:r>
              <a:rPr lang="en-US" baseline="0" dirty="0" smtClean="0"/>
              <a:t>So of course this prompts my logical, reserved response…</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Yeah, not happy. Fortunately, I may have a line on getting a copy in just a week or</a:t>
            </a:r>
            <a:r>
              <a:rPr lang="en-US" baseline="0" dirty="0" smtClean="0"/>
              <a:t> so via a sympathetic professor at </a:t>
            </a:r>
            <a:r>
              <a:rPr lang="en-US" baseline="0" dirty="0" err="1" smtClean="0"/>
              <a:t>UPenn</a:t>
            </a:r>
            <a:r>
              <a:rPr lang="en-US" baseline="0" dirty="0" smtClean="0"/>
              <a:t>.</a:t>
            </a:r>
          </a:p>
          <a:p>
            <a:r>
              <a:rPr lang="en-US" baseline="0" dirty="0" smtClean="0"/>
              <a:t>My fingers are crossed.</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1980’s are a more familiar time</a:t>
            </a:r>
            <a:r>
              <a:rPr lang="en-US" baseline="0" dirty="0" smtClean="0"/>
              <a:t> for us. Computers are smaller, and more importantly, prevalent.</a:t>
            </a:r>
            <a:endParaRPr lang="en-US" dirty="0" smtClean="0"/>
          </a:p>
          <a:p>
            <a:r>
              <a:rPr lang="en-US" dirty="0" smtClean="0"/>
              <a:t>After the “Repaired Security Bugs in </a:t>
            </a:r>
            <a:r>
              <a:rPr lang="en-US" dirty="0" err="1" smtClean="0"/>
              <a:t>Multics</a:t>
            </a:r>
            <a:r>
              <a:rPr lang="en-US" dirty="0" smtClean="0"/>
              <a:t>” you have more efforts to catalog vulnerabilities in the 1980s.</a:t>
            </a:r>
            <a:r>
              <a:rPr lang="en-US" baseline="0" dirty="0" smtClean="0"/>
              <a:t> </a:t>
            </a:r>
          </a:p>
          <a:p>
            <a:r>
              <a:rPr lang="en-US" baseline="0" dirty="0" smtClean="0"/>
              <a:t>This came in two forms: mail lists that catered to security discussion including </a:t>
            </a:r>
            <a:r>
              <a:rPr lang="en-US" baseline="0" dirty="0" err="1" smtClean="0"/>
              <a:t>vulns</a:t>
            </a:r>
            <a:r>
              <a:rPr lang="en-US" baseline="0" dirty="0" smtClean="0"/>
              <a:t>, and concise lists of </a:t>
            </a:r>
            <a:r>
              <a:rPr lang="en-US" baseline="0" dirty="0" err="1" smtClean="0"/>
              <a:t>vulns</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 switching tracks briefly here from specific </a:t>
            </a:r>
            <a:r>
              <a:rPr lang="en-US" baseline="0" dirty="0" err="1" smtClean="0"/>
              <a:t>vuln</a:t>
            </a:r>
            <a:r>
              <a:rPr lang="en-US" baseline="0" dirty="0" smtClean="0"/>
              <a:t> types and specific technology to the fact that there were starting to be so many, they had to be cataloged.</a:t>
            </a:r>
          </a:p>
          <a:p>
            <a:endParaRPr lang="en-US" dirty="0" smtClean="0"/>
          </a:p>
          <a:p>
            <a:r>
              <a:rPr lang="en-US" dirty="0" smtClean="0"/>
              <a:t>Image source: </a:t>
            </a:r>
            <a:r>
              <a:rPr lang="en-US" dirty="0" smtClean="0">
                <a:hlinkClick r:id="rId3"/>
              </a:rPr>
              <a:t>http://www.alumniblog.ncsu.edu/2010/08/17/library-exhibit-celebrates-50-years-of-pams/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that wasn’t a warning sign, I don’t know what is.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 </a:t>
            </a:r>
            <a:r>
              <a:rPr lang="en-US" dirty="0" err="1" smtClean="0"/>
              <a:t>Multics</a:t>
            </a:r>
            <a:r>
              <a:rPr lang="en-US" dirty="0" smtClean="0"/>
              <a:t> list, in the mid to late 80’s we saw several other people attempt to catalog vulnerabilities, or centralize discussion on them.</a:t>
            </a:r>
          </a:p>
          <a:p>
            <a:r>
              <a:rPr lang="en-US" dirty="0" smtClean="0"/>
              <a:t>This came in the form of the</a:t>
            </a:r>
            <a:r>
              <a:rPr lang="en-US" baseline="0" dirty="0" smtClean="0"/>
              <a:t> </a:t>
            </a:r>
            <a:r>
              <a:rPr lang="en-US" sz="1200" b="0" i="0" kern="1200" dirty="0" smtClean="0">
                <a:solidFill>
                  <a:schemeClr val="tx1"/>
                </a:solidFill>
                <a:latin typeface="+mn-lt"/>
                <a:ea typeface="+mn-ea"/>
                <a:cs typeface="+mn-cs"/>
              </a:rPr>
              <a:t>Unix 'Security Mailing List‘ in 1984 by Lyle</a:t>
            </a:r>
            <a:r>
              <a:rPr lang="en-US" sz="1200" b="0" i="0" kern="1200" baseline="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McElhaney</a:t>
            </a:r>
            <a:r>
              <a:rPr lang="en-US" sz="1200" b="0" i="0" kern="1200" dirty="0" smtClean="0">
                <a:solidFill>
                  <a:schemeClr val="tx1"/>
                </a:solidFill>
                <a:latin typeface="+mn-lt"/>
                <a:ea typeface="+mn-ea"/>
                <a:cs typeface="+mn-cs"/>
              </a:rPr>
              <a:t> (not pictured), Matt Bishop's UNIX Hole List in 1985, the Rutgers mail list in 1985 by Al Walker, the Phage mail list in 1988 by Gene </a:t>
            </a:r>
            <a:r>
              <a:rPr lang="en-US" sz="1200" b="0" i="0" kern="1200" dirty="0" err="1" smtClean="0">
                <a:solidFill>
                  <a:schemeClr val="tx1"/>
                </a:solidFill>
                <a:latin typeface="+mn-lt"/>
                <a:ea typeface="+mn-ea"/>
                <a:cs typeface="+mn-cs"/>
              </a:rPr>
              <a:t>Spafford</a:t>
            </a:r>
            <a:r>
              <a:rPr lang="en-US" sz="1200" b="0" i="0" kern="1200" dirty="0" smtClean="0">
                <a:solidFill>
                  <a:schemeClr val="tx1"/>
                </a:solidFill>
                <a:latin typeface="+mn-lt"/>
                <a:ea typeface="+mn-ea"/>
                <a:cs typeface="+mn-cs"/>
              </a:rPr>
              <a:t>, and the </a:t>
            </a:r>
            <a:r>
              <a:rPr lang="en-US" sz="1200" b="0" i="0" kern="1200" dirty="0" err="1" smtClean="0">
                <a:solidFill>
                  <a:schemeClr val="tx1"/>
                </a:solidFill>
                <a:latin typeface="+mn-lt"/>
                <a:ea typeface="+mn-ea"/>
                <a:cs typeface="+mn-cs"/>
              </a:rPr>
              <a:t>Zardoz</a:t>
            </a:r>
            <a:r>
              <a:rPr lang="en-US" sz="1200" b="0" i="0" kern="1200" dirty="0" smtClean="0">
                <a:solidFill>
                  <a:schemeClr val="tx1"/>
                </a:solidFill>
                <a:latin typeface="+mn-lt"/>
                <a:ea typeface="+mn-ea"/>
                <a:cs typeface="+mn-cs"/>
              </a:rPr>
              <a:t> mail list in 1989 by Neil </a:t>
            </a:r>
            <a:r>
              <a:rPr lang="en-US" sz="1200" b="0" i="0" kern="1200" dirty="0" err="1" smtClean="0">
                <a:solidFill>
                  <a:schemeClr val="tx1"/>
                </a:solidFill>
                <a:latin typeface="+mn-lt"/>
                <a:ea typeface="+mn-ea"/>
                <a:cs typeface="+mn-cs"/>
              </a:rPr>
              <a:t>Gorsuch</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There were also other vulnerability lists but details are fuzzy, I am still working on tracking these down. These include The Unix Known Problem List, UC Santa Cruz hack method list, Sun Microsystems Bug-List (internal), and more.</a:t>
            </a:r>
          </a:p>
          <a:p>
            <a:endParaRPr lang="en-US" dirty="0" smtClean="0"/>
          </a:p>
          <a:p>
            <a:r>
              <a:rPr lang="en-US" dirty="0" smtClean="0"/>
              <a:t>Image source: </a:t>
            </a:r>
            <a:r>
              <a:rPr lang="en-US" dirty="0" smtClean="0">
                <a:hlinkClick r:id="rId3"/>
              </a:rPr>
              <a:t>http://www.linkedin.com/pub/neil-gorsuch/8/9bb/63a</a:t>
            </a:r>
            <a:r>
              <a:rPr lang="en-US" dirty="0" smtClean="0"/>
              <a:t> (Neil </a:t>
            </a:r>
            <a:r>
              <a:rPr lang="en-US" dirty="0" err="1" smtClean="0"/>
              <a:t>Gorsuch</a:t>
            </a:r>
            <a:r>
              <a:rPr lang="en-US" dirty="0" smtClean="0"/>
              <a:t>), </a:t>
            </a:r>
            <a:r>
              <a:rPr lang="en-US" dirty="0" smtClean="0">
                <a:hlinkClick r:id="rId4"/>
              </a:rPr>
              <a:t>http://www.csmonitor.com/Innovation/Responsible-Tech/2008/0611/squeezing-the-most-out-of-a-gallon</a:t>
            </a:r>
            <a:r>
              <a:rPr lang="en-US" dirty="0" smtClean="0"/>
              <a:t> (Al Walker), </a:t>
            </a:r>
            <a:r>
              <a:rPr lang="en-US" dirty="0" smtClean="0">
                <a:hlinkClick r:id="rId5"/>
              </a:rPr>
              <a:t>http://nob.cs.ucdavis.edu/bishop/</a:t>
            </a:r>
            <a:r>
              <a:rPr lang="en-US" dirty="0" smtClean="0"/>
              <a:t> (</a:t>
            </a:r>
            <a:r>
              <a:rPr lang="en-US" baseline="0" dirty="0" smtClean="0"/>
              <a:t>Matt Bishop), and </a:t>
            </a:r>
            <a:r>
              <a:rPr lang="en-US" dirty="0" smtClean="0">
                <a:hlinkClick r:id="rId6"/>
              </a:rPr>
              <a:t>http://about.me/spaf</a:t>
            </a:r>
            <a:r>
              <a:rPr lang="en-US" dirty="0" smtClean="0"/>
              <a:t> (Gene </a:t>
            </a:r>
            <a:r>
              <a:rPr lang="en-US" dirty="0" err="1" smtClean="0"/>
              <a:t>Spafford</a:t>
            </a:r>
            <a:r>
              <a:rPr lang="en-US" dirty="0" smtClean="0"/>
              <a:t>)</a:t>
            </a:r>
          </a:p>
          <a:p>
            <a:endParaRPr lang="en-US" dirty="0" smtClean="0"/>
          </a:p>
          <a:p>
            <a:r>
              <a:rPr lang="en-US" dirty="0" smtClean="0"/>
              <a:t>Mail list archives: http://securitydigest.org/unix/   http://securitydigest.org/rutgers/    http://securitydigest.org/phage/     http://securitydigest.org/zardoz/</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think we’re </a:t>
            </a:r>
            <a:r>
              <a:rPr lang="en-US" b="1" dirty="0" smtClean="0"/>
              <a:t>all familiar with Trigger words</a:t>
            </a:r>
            <a:r>
              <a:rPr lang="en-US" dirty="0" smtClean="0"/>
              <a:t>. Consider </a:t>
            </a:r>
            <a:r>
              <a:rPr lang="en-US" b="1" dirty="0" smtClean="0"/>
              <a:t>my entire persona and being a trigger warning</a:t>
            </a:r>
            <a:r>
              <a:rPr lang="en-US" dirty="0" smtClean="0"/>
              <a:t>. </a:t>
            </a:r>
            <a:r>
              <a:rPr lang="en-US" dirty="0" smtClean="0"/>
              <a:t>You have </a:t>
            </a:r>
            <a:r>
              <a:rPr lang="en-US" b="1" dirty="0" smtClean="0"/>
              <a:t>been warned</a:t>
            </a:r>
            <a:r>
              <a:rPr lang="en-US" dirty="0" smtClean="0"/>
              <a:t>!</a:t>
            </a:r>
            <a:endParaRPr lang="en-US" dirty="0" smtClean="0"/>
          </a:p>
          <a:p>
            <a:endParaRPr lang="en-US" dirty="0" smtClean="0"/>
          </a:p>
          <a:p>
            <a:r>
              <a:rPr lang="en-US" dirty="0" smtClean="0"/>
              <a:t>On the top of persona, </a:t>
            </a:r>
            <a:r>
              <a:rPr lang="en-US" b="1" dirty="0" smtClean="0"/>
              <a:t>who am I</a:t>
            </a:r>
            <a:r>
              <a:rPr lang="en-US" dirty="0" smtClean="0"/>
              <a:t>?</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this point there were dozens of books on security, Unix and VMS boxes all over, the early years of the Internet, and a changing mindset where things were increasingly networked.</a:t>
            </a:r>
          </a:p>
          <a:p>
            <a:r>
              <a:rPr lang="en-US" dirty="0" smtClean="0"/>
              <a:t>This gave access to additional computers you couldn’t otherwise interact with.</a:t>
            </a:r>
            <a:r>
              <a:rPr lang="en-US" baseline="0" dirty="0" smtClean="0"/>
              <a:t> </a:t>
            </a:r>
          </a:p>
          <a:p>
            <a:r>
              <a:rPr lang="en-US" baseline="0" dirty="0" smtClean="0"/>
              <a:t>This also gave curious types (i.e. hackers) the ability to poke around your system.</a:t>
            </a:r>
          </a:p>
          <a:p>
            <a:r>
              <a:rPr lang="en-US" baseline="0" dirty="0" smtClean="0"/>
              <a:t>Yes, in 1987 that was the entire Internet in one relatively simple graphic!</a:t>
            </a:r>
          </a:p>
          <a:p>
            <a:endParaRPr lang="en-US" dirty="0" smtClean="0"/>
          </a:p>
          <a:p>
            <a:r>
              <a:rPr lang="en-US" dirty="0" smtClean="0"/>
              <a:t>1987 BBN Internet Map</a:t>
            </a:r>
          </a:p>
          <a:p>
            <a:r>
              <a:rPr lang="en-US" dirty="0" smtClean="0"/>
              <a:t>Image source: </a:t>
            </a:r>
            <a:r>
              <a:rPr lang="en-US" dirty="0" smtClean="0">
                <a:hlinkClick r:id="rId3"/>
              </a:rPr>
              <a:t>http://www.computerhistory.org/internet_history/internet_history_80s.html</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the home PCs were</a:t>
            </a:r>
            <a:r>
              <a:rPr lang="en-US" baseline="0" dirty="0" smtClean="0"/>
              <a:t> starting to run Bulletin Board Systems (BBS) more frequently, which had their own vulnerabilities.</a:t>
            </a:r>
          </a:p>
          <a:p>
            <a:r>
              <a:rPr lang="en-US" baseline="0" dirty="0" smtClean="0"/>
              <a:t>Dialup access was just as good as a network for accessing, and compromising, remote systems.</a:t>
            </a:r>
            <a:endParaRPr lang="en-US" dirty="0" smtClean="0"/>
          </a:p>
          <a:p>
            <a:r>
              <a:rPr lang="en-US" baseline="0" dirty="0" smtClean="0"/>
              <a:t>By this point, security starts to take hold in people’s minds.</a:t>
            </a:r>
          </a:p>
          <a:p>
            <a:endParaRPr lang="en-US" baseline="0" dirty="0" smtClean="0"/>
          </a:p>
          <a:p>
            <a:r>
              <a:rPr lang="en-US" baseline="0" dirty="0" smtClean="0"/>
              <a:t>Image source: </a:t>
            </a:r>
            <a:r>
              <a:rPr lang="en-US" dirty="0" smtClean="0">
                <a:hlinkClick r:id="rId3"/>
              </a:rPr>
              <a:t>http://bloggingtom.ch/archives/2006/01/30/good-old-bbs/</a:t>
            </a:r>
            <a:endParaRPr lang="en-US" dirty="0" smtClean="0"/>
          </a:p>
          <a:p>
            <a:r>
              <a:rPr lang="en-US" dirty="0" smtClean="0"/>
              <a:t>More info: http://tinyurl.com/bbs-vulns or</a:t>
            </a:r>
          </a:p>
          <a:p>
            <a:r>
              <a:rPr lang="en-US" dirty="0" smtClean="0"/>
              <a:t>http://osvdb.org/search/search?search%5Bvuln_title%5D=bbs&amp;search%5Btext_type%5D=titles&amp;search%5Bs_date%5D=1970-01-01&amp;search%5Be_date%5D=1995-01-01&amp;search%5Brefid%5D=&amp;search%5Breferencetypes%5D=&amp;search%5Bvendors%5D=&amp;search%5Bcvss_score_from%5D=&amp;search%5Bcvss_score_to%5D=&amp;search%5Bcvss_av%5D=*&amp;search%5Bcvss_ac%5D=*&amp;search%5Bcvss_a%5D=*&amp;search%5Bcvss_ci%5D=*&amp;search%5Bcvss_ii%5D=*&amp;search%5Bcvss_ai%5D=*&amp;kthx=search</a:t>
            </a:r>
          </a:p>
        </p:txBody>
      </p:sp>
      <p:sp>
        <p:nvSpPr>
          <p:cNvPr id="4" name="Slide Number Placeholder 3"/>
          <p:cNvSpPr>
            <a:spLocks noGrp="1"/>
          </p:cNvSpPr>
          <p:nvPr>
            <p:ph type="sldNum" sz="quarter" idx="10"/>
          </p:nvPr>
        </p:nvSpPr>
        <p:spPr/>
        <p:txBody>
          <a:bodyPr/>
          <a:lstStyle/>
          <a:p>
            <a:fld id="{BBFEBEC5-CB6D-4E6B-B616-036448855671}"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late 70’s early 80’s gave us a new look at Denial of Service (</a:t>
            </a:r>
            <a:r>
              <a:rPr lang="en-US" dirty="0" err="1" smtClean="0"/>
              <a:t>DoS</a:t>
            </a:r>
            <a:r>
              <a:rPr lang="en-US" dirty="0" smtClean="0"/>
              <a:t>)</a:t>
            </a:r>
            <a:r>
              <a:rPr lang="en-US" baseline="0" dirty="0" smtClean="0"/>
              <a:t> attacks.</a:t>
            </a:r>
          </a:p>
          <a:p>
            <a:r>
              <a:rPr lang="en-US" baseline="0" dirty="0" smtClean="0"/>
              <a:t>Unlike the </a:t>
            </a:r>
            <a:r>
              <a:rPr lang="en-US" baseline="0" dirty="0" err="1" smtClean="0"/>
              <a:t>DoS</a:t>
            </a:r>
            <a:r>
              <a:rPr lang="en-US" baseline="0" dirty="0" smtClean="0"/>
              <a:t> attacks we’re familiar with now, based on saturating a connection or sending magic packets a system can’t handle..</a:t>
            </a:r>
          </a:p>
          <a:p>
            <a:r>
              <a:rPr lang="en-US" baseline="0" dirty="0" smtClean="0"/>
              <a:t>These attacks were based on physical sabotage. Either via bombs or arson, people would destroy computer systems for a variety of reasons.</a:t>
            </a:r>
          </a:p>
          <a:p>
            <a:r>
              <a:rPr lang="en-US" baseline="0" dirty="0" smtClean="0"/>
              <a:t>Sometimes simple revenge from a jilted employee. Other times, activist or terrorist groups. </a:t>
            </a:r>
          </a:p>
          <a:p>
            <a:r>
              <a:rPr lang="en-US" baseline="0" dirty="0" smtClean="0"/>
              <a:t>The logo above is for </a:t>
            </a:r>
            <a:r>
              <a:rPr lang="fr-FR" sz="1200" b="0" i="0" kern="1200" dirty="0" smtClean="0">
                <a:solidFill>
                  <a:schemeClr val="tx1"/>
                </a:solidFill>
                <a:latin typeface="+mn-lt"/>
                <a:ea typeface="+mn-ea"/>
                <a:cs typeface="+mn-cs"/>
              </a:rPr>
              <a:t>Le Comité pour la Liquidation Ou la Destruction des Ordinateurs (CLODO), </a:t>
            </a:r>
            <a:r>
              <a:rPr lang="fr-FR" sz="1200" b="0" i="0" kern="1200" dirty="0" err="1" smtClean="0">
                <a:solidFill>
                  <a:schemeClr val="tx1"/>
                </a:solidFill>
                <a:latin typeface="+mn-lt"/>
                <a:ea typeface="+mn-ea"/>
                <a:cs typeface="+mn-cs"/>
              </a:rPr>
              <a:t>who</a:t>
            </a:r>
            <a:r>
              <a:rPr lang="fr-FR" sz="1200" b="0" i="0" kern="1200" dirty="0" smtClean="0">
                <a:solidFill>
                  <a:schemeClr val="tx1"/>
                </a:solidFill>
                <a:latin typeface="+mn-lt"/>
                <a:ea typeface="+mn-ea"/>
                <a:cs typeface="+mn-cs"/>
              </a:rPr>
              <a:t> </a:t>
            </a:r>
            <a:r>
              <a:rPr lang="fr-FR" sz="1200" b="0" i="0" kern="1200" dirty="0" err="1" smtClean="0">
                <a:solidFill>
                  <a:schemeClr val="tx1"/>
                </a:solidFill>
                <a:latin typeface="+mn-lt"/>
                <a:ea typeface="+mn-ea"/>
                <a:cs typeface="+mn-cs"/>
              </a:rPr>
              <a:t>attacked</a:t>
            </a:r>
            <a:r>
              <a:rPr lang="fr-FR" sz="1200" b="0" i="0" kern="1200" dirty="0" smtClean="0">
                <a:solidFill>
                  <a:schemeClr val="tx1"/>
                </a:solidFill>
                <a:latin typeface="+mn-lt"/>
                <a:ea typeface="+mn-ea"/>
                <a:cs typeface="+mn-cs"/>
              </a:rPr>
              <a:t> </a:t>
            </a:r>
            <a:r>
              <a:rPr lang="fr-FR" sz="1200" b="0" i="0" kern="1200" dirty="0" err="1" smtClean="0">
                <a:solidFill>
                  <a:schemeClr val="tx1"/>
                </a:solidFill>
                <a:latin typeface="+mn-lt"/>
                <a:ea typeface="+mn-ea"/>
                <a:cs typeface="+mn-cs"/>
              </a:rPr>
              <a:t>Univac</a:t>
            </a:r>
            <a:r>
              <a:rPr lang="fr-FR" sz="1200" b="0" i="0" kern="1200" dirty="0" smtClean="0">
                <a:solidFill>
                  <a:schemeClr val="tx1"/>
                </a:solidFill>
                <a:latin typeface="+mn-lt"/>
                <a:ea typeface="+mn-ea"/>
                <a:cs typeface="+mn-cs"/>
              </a:rPr>
              <a:t>, Honeywell, and </a:t>
            </a:r>
            <a:r>
              <a:rPr lang="fr-FR" sz="1200" b="0" i="0" kern="1200" dirty="0" err="1" smtClean="0">
                <a:solidFill>
                  <a:schemeClr val="tx1"/>
                </a:solidFill>
                <a:latin typeface="+mn-lt"/>
                <a:ea typeface="+mn-ea"/>
                <a:cs typeface="+mn-cs"/>
              </a:rPr>
              <a:t>others</a:t>
            </a:r>
            <a:r>
              <a:rPr lang="fr-FR" sz="1200" b="0" i="0" kern="1200" dirty="0" smtClean="0">
                <a:solidFill>
                  <a:schemeClr val="tx1"/>
                </a:solidFill>
                <a:latin typeface="+mn-lt"/>
                <a:ea typeface="+mn-ea"/>
                <a:cs typeface="+mn-cs"/>
              </a:rPr>
              <a:t>.</a:t>
            </a:r>
          </a:p>
          <a:p>
            <a:endParaRPr lang="fr-FR" sz="1200" b="0" i="0" kern="1200" dirty="0" smtClean="0">
              <a:solidFill>
                <a:schemeClr val="tx1"/>
              </a:solidFill>
              <a:latin typeface="+mn-lt"/>
              <a:ea typeface="+mn-ea"/>
              <a:cs typeface="+mn-cs"/>
            </a:endParaRPr>
          </a:p>
          <a:p>
            <a:r>
              <a:rPr lang="fr-FR" sz="1200" b="0" i="0" kern="1200" dirty="0" smtClean="0">
                <a:solidFill>
                  <a:schemeClr val="tx1"/>
                </a:solidFill>
                <a:latin typeface="+mn-lt"/>
                <a:ea typeface="+mn-ea"/>
                <a:cs typeface="+mn-cs"/>
              </a:rPr>
              <a:t>More info: </a:t>
            </a:r>
            <a:r>
              <a:rPr lang="en-US" dirty="0" smtClean="0">
                <a:hlinkClick r:id="rId3"/>
              </a:rPr>
              <a:t>https://www.facebook.com/pages/CLODO/299982560929?v=info</a:t>
            </a:r>
            <a:r>
              <a:rPr lang="en-US" dirty="0" smtClean="0"/>
              <a:t> and </a:t>
            </a:r>
            <a:r>
              <a:rPr lang="en-US" dirty="0" smtClean="0">
                <a:hlinkClick r:id="rId4"/>
              </a:rPr>
              <a:t>http://www.processedworld.com/Issues/issue10/i10clodo.htm</a:t>
            </a:r>
            <a:endParaRPr lang="en-US" dirty="0" smtClean="0"/>
          </a:p>
          <a:p>
            <a:r>
              <a:rPr lang="en-US" dirty="0" smtClean="0"/>
              <a:t>Image source: </a:t>
            </a:r>
            <a:r>
              <a:rPr lang="en-US" dirty="0" smtClean="0">
                <a:hlinkClick r:id="rId4"/>
              </a:rPr>
              <a:t>http://www.processedworld.com/Issues/issue10/i10clodo.htm</a:t>
            </a:r>
            <a:endParaRPr lang="en-US" dirty="0" smtClean="0"/>
          </a:p>
          <a:p>
            <a:endParaRPr lang="en-US" dirty="0" smtClean="0"/>
          </a:p>
          <a:p>
            <a:r>
              <a:rPr lang="en-US" dirty="0" smtClean="0"/>
              <a:t>For a fun read on 1800’s </a:t>
            </a:r>
            <a:r>
              <a:rPr lang="en-US" dirty="0" err="1" smtClean="0"/>
              <a:t>DoS</a:t>
            </a:r>
            <a:r>
              <a:rPr lang="en-US" dirty="0" smtClean="0"/>
              <a:t> attacks against cables: http://www.history.com/this-day-in-history/griersons-raid-cuts-telegraph-wires-near-macon and http://research.archives.gov/description/519420</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70’s and 80’s also gave us our first taste of SCADA vulnerabilities, despite the next SCADA </a:t>
            </a:r>
            <a:r>
              <a:rPr lang="en-US" dirty="0" err="1" smtClean="0"/>
              <a:t>vuln</a:t>
            </a:r>
            <a:r>
              <a:rPr lang="en-US" dirty="0" smtClean="0"/>
              <a:t> being published a full 17 years later in 2001.</a:t>
            </a:r>
          </a:p>
          <a:p>
            <a:r>
              <a:rPr lang="en-US" dirty="0" smtClean="0"/>
              <a:t>Note that while the first publication was in 1983, the problem had been around a while.</a:t>
            </a:r>
          </a:p>
          <a:p>
            <a:endParaRPr lang="en-US" dirty="0" smtClean="0"/>
          </a:p>
          <a:p>
            <a:r>
              <a:rPr lang="en-US" dirty="0" smtClean="0"/>
              <a:t>Image source: </a:t>
            </a:r>
            <a:r>
              <a:rPr lang="en-US" dirty="0" smtClean="0">
                <a:hlinkClick r:id="rId3"/>
              </a:rPr>
              <a:t>http://www.morguefile.com/archive/display/96358</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1983-12-20     Nuclear Power Plant Portable Radio Transmitter Interference Arbitrary System Shutdown </a:t>
            </a:r>
            <a:r>
              <a:rPr lang="en-US" dirty="0" err="1" smtClean="0"/>
              <a:t>DoS</a:t>
            </a:r>
            <a:r>
              <a:rPr lang="en-US" dirty="0" smtClean="0"/>
              <a:t>		http://osvdb.org/86573</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Historically, the first incident occurred at the Farley nuclear plant in Alabama, in 1975. They figured out the Differential Relay Type 12 STD 15B5A is “radio frequency sensitive”.</a:t>
            </a:r>
          </a:p>
          <a:p>
            <a:r>
              <a:rPr lang="en-US" dirty="0" smtClean="0"/>
              <a:t>Think</a:t>
            </a:r>
            <a:r>
              <a:rPr lang="en-US" baseline="0" dirty="0" smtClean="0"/>
              <a:t> about that; a standard </a:t>
            </a:r>
            <a:r>
              <a:rPr lang="en-US" baseline="0" dirty="0" err="1" smtClean="0"/>
              <a:t>walkie</a:t>
            </a:r>
            <a:r>
              <a:rPr lang="en-US" baseline="0" dirty="0" smtClean="0"/>
              <a:t> talkie could shut down critical systems at a nuclear power plant. Let that sink in.</a:t>
            </a:r>
            <a:endParaRPr lang="en-US" dirty="0" smtClean="0"/>
          </a:p>
          <a:p>
            <a:r>
              <a:rPr lang="en-US" dirty="0" smtClean="0"/>
              <a:t>The second example happened</a:t>
            </a:r>
            <a:r>
              <a:rPr lang="en-US" baseline="0" dirty="0" smtClean="0"/>
              <a:t> at Sequoyah nuclear plant in Tennessee, in May of 1979. A tech’s </a:t>
            </a:r>
            <a:r>
              <a:rPr lang="en-US" baseline="0" dirty="0" err="1" smtClean="0"/>
              <a:t>walkie</a:t>
            </a:r>
            <a:r>
              <a:rPr lang="en-US" baseline="0" dirty="0" smtClean="0"/>
              <a:t> talkie sent a </a:t>
            </a:r>
            <a:r>
              <a:rPr lang="en-US" baseline="0" dirty="0" err="1" smtClean="0"/>
              <a:t>spurior</a:t>
            </a:r>
            <a:r>
              <a:rPr lang="en-US" baseline="0" dirty="0" smtClean="0"/>
              <a:t> signal to all four channels of a </a:t>
            </a:r>
            <a:r>
              <a:rPr lang="en-US" baseline="0" dirty="0" err="1" smtClean="0"/>
              <a:t>pressurizer</a:t>
            </a:r>
            <a:r>
              <a:rPr lang="en-US" baseline="0" dirty="0" smtClean="0"/>
              <a:t> initiating a safety injection.</a:t>
            </a:r>
          </a:p>
          <a:p>
            <a:r>
              <a:rPr lang="en-US" baseline="0" dirty="0" smtClean="0"/>
              <a:t>The third example happened at Three Mile Island in Pennsylvania, in Feb of 1982. Workers carrying combustible gas monitors indicated air that wasn’t friendly for breathing. The cause? Their face mask radios.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fourth example occurred at Grand Gulf in Mississippi in July of 1983, where a shutdown cooling loop was lost for 30 minutes. </a:t>
            </a:r>
          </a:p>
          <a:p>
            <a:r>
              <a:rPr lang="en-US" baseline="0" dirty="0" smtClean="0"/>
              <a:t>Does it scare you more that a simple walkie-talkie caused this many problems at four nuclear power plants, or that the Nuclear Regulatory Commission figured it out and issued an advisory 8 years after the first incident?</a:t>
            </a:r>
            <a:endParaRPr lang="en-US" dirty="0" smtClean="0"/>
          </a:p>
          <a:p>
            <a:r>
              <a:rPr lang="en-US" dirty="0" smtClean="0"/>
              <a:t>The vulnerability</a:t>
            </a:r>
            <a:r>
              <a:rPr lang="en-US" baseline="0" dirty="0" smtClean="0"/>
              <a:t> was re-discovered at the </a:t>
            </a:r>
            <a:r>
              <a:rPr lang="en-US" dirty="0" smtClean="0"/>
              <a:t>Davis-</a:t>
            </a:r>
            <a:r>
              <a:rPr lang="en-US" dirty="0" err="1" smtClean="0"/>
              <a:t>Besse</a:t>
            </a:r>
            <a:r>
              <a:rPr lang="en-US" dirty="0" smtClean="0"/>
              <a:t> nuclear power plant in March, 2011, losing its emergency water cooling system for two minutes.</a:t>
            </a:r>
          </a:p>
          <a:p>
            <a:endParaRPr lang="en-US" dirty="0" smtClean="0"/>
          </a:p>
          <a:p>
            <a:r>
              <a:rPr lang="en-US" dirty="0" smtClean="0"/>
              <a:t>Image source: </a:t>
            </a:r>
            <a:r>
              <a:rPr lang="en-US" dirty="0" smtClean="0">
                <a:hlinkClick r:id="rId3"/>
              </a:rPr>
              <a:t>http://www.morguefile.com/archive/display/96358</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1983-12-20     Nuclear Power Plant Portable Radio Transmitter Interference Arbitrary System Shutdown </a:t>
            </a:r>
            <a:r>
              <a:rPr lang="en-US" dirty="0" err="1" smtClean="0"/>
              <a:t>DoS</a:t>
            </a:r>
            <a:r>
              <a:rPr lang="en-US" dirty="0" smtClean="0"/>
              <a:t>		http://osvdb.org/86573</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we’re up to the 1990s, and this really is the rise of the vulnerabilities. </a:t>
            </a:r>
          </a:p>
          <a:p>
            <a:r>
              <a:rPr lang="en-US" baseline="0" dirty="0" smtClean="0"/>
              <a:t>The 90’s saw more mail lists like </a:t>
            </a:r>
            <a:r>
              <a:rPr lang="en-US" baseline="0" dirty="0" err="1" smtClean="0"/>
              <a:t>Bugtraq</a:t>
            </a:r>
            <a:r>
              <a:rPr lang="en-US" baseline="0" dirty="0" smtClean="0"/>
              <a:t>, comprehensive vulnerability databases like ISS X-Force, and the creation of a standard for vulnerability identifiers like CVE.</a:t>
            </a:r>
            <a:endParaRPr lang="en-US" dirty="0" smtClean="0"/>
          </a:p>
          <a:p>
            <a:r>
              <a:rPr lang="en-US" dirty="0" smtClean="0"/>
              <a:t>The 90’s had 2,366 documented vulnerabilities, and in reality, thousands more that never made it into vulnerability databases. But I’m working on that…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also why I don’t think</a:t>
            </a:r>
            <a:r>
              <a:rPr lang="en-US" baseline="0" dirty="0" smtClean="0"/>
              <a:t> graphs work for this presentation.</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Because I see that graph and want to fill in pretty colors…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Or play tic-tac-toe, even if I lose to a chicken. Anyway….</a:t>
            </a:r>
          </a:p>
        </p:txBody>
      </p:sp>
      <p:sp>
        <p:nvSpPr>
          <p:cNvPr id="4" name="Slide Number Placeholder 3"/>
          <p:cNvSpPr>
            <a:spLocks noGrp="1"/>
          </p:cNvSpPr>
          <p:nvPr>
            <p:ph type="sldNum" sz="quarter" idx="10"/>
          </p:nvPr>
        </p:nvSpPr>
        <p:spPr/>
        <p:txBody>
          <a:bodyPr/>
          <a:lstStyle/>
          <a:p>
            <a:fld id="{BBFEBEC5-CB6D-4E6B-B616-036448855671}"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 to 1994 you saw primarily Unix-based vulnerabilities, both local and remote.</a:t>
            </a:r>
          </a:p>
          <a:p>
            <a:r>
              <a:rPr lang="en-US" dirty="0" smtClean="0"/>
              <a:t>Encryption algorithms like GDES, </a:t>
            </a:r>
            <a:r>
              <a:rPr lang="en-US" dirty="0" err="1" smtClean="0"/>
              <a:t>Snefru</a:t>
            </a:r>
            <a:r>
              <a:rPr lang="en-US" dirty="0" smtClean="0"/>
              <a:t>, </a:t>
            </a:r>
            <a:r>
              <a:rPr lang="en-US" dirty="0" err="1" smtClean="0"/>
              <a:t>Khafre</a:t>
            </a:r>
            <a:r>
              <a:rPr lang="en-US" dirty="0" smtClean="0"/>
              <a:t>, REDOC-II, LOKI, and Lucifer were falling like flies. Yes, encryption algorithms have</a:t>
            </a:r>
            <a:r>
              <a:rPr lang="en-US" baseline="0" dirty="0" smtClean="0"/>
              <a:t> cool names.</a:t>
            </a:r>
            <a:endParaRPr lang="en-US" dirty="0" smtClean="0"/>
          </a:p>
          <a:p>
            <a:endParaRPr lang="en-US" dirty="0" smtClean="0"/>
          </a:p>
          <a:p>
            <a:r>
              <a:rPr lang="en-US" dirty="0" smtClean="0"/>
              <a:t>Image source: </a:t>
            </a:r>
            <a:r>
              <a:rPr lang="en-US" dirty="0" smtClean="0">
                <a:hlinkClick r:id="rId3"/>
              </a:rPr>
              <a:t>https://www.its.uq.edu.au/about-its/history-computing-uq</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1994 hits, and Pandora’s box opens. </a:t>
            </a:r>
          </a:p>
          <a:p>
            <a:endParaRPr lang="en-US" dirty="0" smtClean="0"/>
          </a:p>
          <a:p>
            <a:r>
              <a:rPr lang="en-US" dirty="0" smtClean="0"/>
              <a:t>Image source: </a:t>
            </a:r>
            <a:r>
              <a:rPr lang="en-US" dirty="0" smtClean="0">
                <a:hlinkClick r:id="rId3"/>
              </a:rPr>
              <a:t>http://www.buzzfeed.com/catsparella/the-best-maru-moments-of-2010-1ruv</a:t>
            </a:r>
            <a:endParaRPr lang="en-US" dirty="0" smtClean="0"/>
          </a:p>
          <a:p>
            <a:r>
              <a:rPr lang="en-US" dirty="0" err="1" smtClean="0"/>
              <a:t>Maru</a:t>
            </a:r>
            <a:r>
              <a:rPr lang="en-US" dirty="0" smtClean="0"/>
              <a:t> info: </a:t>
            </a:r>
            <a:r>
              <a:rPr lang="en-US" dirty="0" smtClean="0">
                <a:hlinkClick r:id="rId4"/>
              </a:rPr>
              <a:t>http://en.wikipedia.org/wiki/Maru_(cat)</a:t>
            </a:r>
            <a:endParaRPr lang="en-US" dirty="0" smtClean="0"/>
          </a:p>
          <a:p>
            <a:r>
              <a:rPr lang="en-US" dirty="0" err="1" smtClean="0"/>
              <a:t>Maru</a:t>
            </a:r>
            <a:r>
              <a:rPr lang="en-US" dirty="0" smtClean="0"/>
              <a:t> videos: http://www.youtube.com/user/mugumogu</a:t>
            </a:r>
          </a:p>
        </p:txBody>
      </p:sp>
      <p:sp>
        <p:nvSpPr>
          <p:cNvPr id="4" name="Slide Number Placeholder 3"/>
          <p:cNvSpPr>
            <a:spLocks noGrp="1"/>
          </p:cNvSpPr>
          <p:nvPr>
            <p:ph type="sldNum" sz="quarter" idx="10"/>
          </p:nvPr>
        </p:nvSpPr>
        <p:spPr/>
        <p:txBody>
          <a:bodyPr/>
          <a:lstStyle/>
          <a:p>
            <a:fld id="{BBFEBEC5-CB6D-4E6B-B616-036448855671}"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some guy who </a:t>
            </a:r>
            <a:r>
              <a:rPr lang="en-US" b="1" dirty="0" smtClean="0"/>
              <a:t>likes small misunderstood creatures</a:t>
            </a:r>
            <a:r>
              <a:rPr lang="en-US" dirty="0" smtClean="0"/>
              <a:t>. That’s zesty.</a:t>
            </a:r>
          </a:p>
          <a:p>
            <a:endParaRPr lang="en-US" dirty="0" smtClean="0"/>
          </a:p>
          <a:p>
            <a:r>
              <a:rPr lang="en-US" dirty="0" smtClean="0"/>
              <a:t>Ok, the part that matters?</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commercialization</a:t>
            </a:r>
            <a:r>
              <a:rPr lang="en-US" baseline="0" dirty="0" smtClean="0"/>
              <a:t> of the web and more rapid deployment, we saw an eternal fountain of web-based vulnerabilities. </a:t>
            </a:r>
          </a:p>
          <a:p>
            <a:r>
              <a:rPr lang="en-US" baseline="0" dirty="0" smtClean="0"/>
              <a:t>Over the next 15 years we’d see yearly vulnerability counts jump considerably as a result.</a:t>
            </a:r>
          </a:p>
          <a:p>
            <a:r>
              <a:rPr lang="en-US" baseline="0" dirty="0" smtClean="0"/>
              <a:t>BTW, this is the first web server ever.</a:t>
            </a:r>
            <a:endParaRPr lang="en-US" dirty="0" smtClean="0"/>
          </a:p>
          <a:p>
            <a:endParaRPr lang="en-US" dirty="0" smtClean="0"/>
          </a:p>
          <a:p>
            <a:r>
              <a:rPr lang="en-US" dirty="0" smtClean="0"/>
              <a:t>Note that 1994 is my</a:t>
            </a:r>
            <a:r>
              <a:rPr lang="en-US" baseline="0" dirty="0" smtClean="0"/>
              <a:t> somewhat arbitrary date based on perception of web server/page availability during my early Internet days, and Mosaic/Netscape becoming a commercial endeavor between Aug 1993 and April 1994.</a:t>
            </a:r>
            <a:endParaRPr lang="en-US" dirty="0" smtClean="0"/>
          </a:p>
          <a:p>
            <a:endParaRPr lang="en-US" dirty="0" smtClean="0"/>
          </a:p>
          <a:p>
            <a:r>
              <a:rPr lang="en-US" dirty="0" smtClean="0"/>
              <a:t>More info: http://en.wikipedia.org/wiki/Web_server</a:t>
            </a:r>
          </a:p>
          <a:p>
            <a:r>
              <a:rPr lang="en-US" dirty="0" smtClean="0"/>
              <a:t>Image source: http://en.wikipedia.org/wiki/File:First_Web_Server.jpg</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turn of the century saw a frequently changing landscape.</a:t>
            </a:r>
          </a:p>
          <a:p>
            <a:r>
              <a:rPr lang="en-US" baseline="0" dirty="0" smtClean="0"/>
              <a:t>Vulnerability research and disclosure matured greatly, but we also saw a steady stream of crap.</a:t>
            </a:r>
          </a:p>
          <a:p>
            <a:endParaRPr lang="en-US" baseline="0" dirty="0" smtClean="0"/>
          </a:p>
          <a:p>
            <a:endParaRPr lang="en-US" baseline="0" dirty="0" smtClean="0"/>
          </a:p>
          <a:p>
            <a:r>
              <a:rPr lang="en-US" baseline="0" dirty="0" smtClean="0"/>
              <a:t>Image source: This thing is on a dozen+ stock photography sites, uploaded by various ‘members’. No way that many people have copyright. I spent 15 minutes trying to track down the original image and had no luck.</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2006 saw the great spike of XSS and </a:t>
            </a:r>
            <a:r>
              <a:rPr lang="en-US" baseline="0" dirty="0" err="1" smtClean="0"/>
              <a:t>SQLi</a:t>
            </a:r>
            <a:r>
              <a:rPr lang="en-US" baseline="0" dirty="0" smtClean="0"/>
              <a:t> as a result.</a:t>
            </a:r>
            <a:endParaRPr lang="en-US" dirty="0" smtClean="0"/>
          </a:p>
          <a:p>
            <a:endParaRPr lang="en-US" baseline="0" dirty="0" smtClean="0"/>
          </a:p>
          <a:p>
            <a:r>
              <a:rPr lang="en-US" baseline="0" dirty="0" smtClean="0"/>
              <a:t>The quality of disclosures varied greatly, but there were so many inaccurate reports (meaning they are flat out wrong), we have to track them on OSVDB as “myth / fake”.</a:t>
            </a:r>
          </a:p>
          <a:p>
            <a:r>
              <a:rPr lang="en-US" baseline="0" dirty="0" smtClean="0"/>
              <a:t>We currently have 436 disclosures flagged like this, and honestly, there are probably closer to a couple thousand.</a:t>
            </a:r>
          </a:p>
          <a:p>
            <a:endParaRPr lang="en-US" baseline="0" dirty="0" smtClean="0"/>
          </a:p>
          <a:p>
            <a:r>
              <a:rPr lang="en-US" baseline="0" dirty="0" smtClean="0"/>
              <a:t>Image source: Jurassic Park</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learned anyone can be a “security researcher” by plugging in some script code or a back tick.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Disclosures had no vendor URL, no version, sometimes no script name, but </a:t>
            </a:r>
            <a:r>
              <a:rPr lang="en-US" baseline="0" dirty="0" err="1" smtClean="0"/>
              <a:t>dammit</a:t>
            </a:r>
            <a:r>
              <a:rPr lang="en-US" baseline="0" dirty="0" smtClean="0"/>
              <a:t>, they were a security researcher!</a:t>
            </a:r>
          </a:p>
          <a:p>
            <a:endParaRPr lang="en-US" baseline="0" dirty="0" smtClean="0"/>
          </a:p>
          <a:p>
            <a:r>
              <a:rPr lang="en-US" baseline="0" dirty="0" smtClean="0"/>
              <a:t>Image source: Local collection (this thing is ancient)</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saw vulnerabilities disclosed in systems that may seem more ‘obscure’,</a:t>
            </a:r>
            <a:r>
              <a:rPr lang="en-US" baseline="0" dirty="0" smtClean="0"/>
              <a:t> but in reality may have more impact on us long term.</a:t>
            </a:r>
          </a:p>
          <a:p>
            <a:r>
              <a:rPr lang="en-US" baseline="0" dirty="0" smtClean="0"/>
              <a:t>Between 2004 and 2009, this included electronic voting machines from Premier Election Systems (aka Diebold), Hart, Election Systems &amp; Software (ES&amp;S), Sequoia, and </a:t>
            </a:r>
            <a:r>
              <a:rPr lang="en-US" baseline="0" dirty="0" err="1" smtClean="0"/>
              <a:t>Digivote</a:t>
            </a:r>
            <a:r>
              <a:rPr lang="en-US" baseline="0" dirty="0" smtClean="0"/>
              <a:t>.</a:t>
            </a:r>
          </a:p>
          <a:p>
            <a:endParaRPr lang="en-US" baseline="0" dirty="0" smtClean="0"/>
          </a:p>
          <a:p>
            <a:r>
              <a:rPr lang="en-US" baseline="0" dirty="0" smtClean="0"/>
              <a:t>Image source: Whitney Curtis, </a:t>
            </a:r>
            <a:r>
              <a:rPr lang="en-US" dirty="0" smtClean="0">
                <a:hlinkClick r:id="rId3"/>
              </a:rPr>
              <a:t>http://usatoday30.usatoday.com/news/opinion/editorials/story/2012-09-19/electronic-voting-fraud-security/57809062/1</a:t>
            </a:r>
            <a:endParaRPr lang="en-US" dirty="0" smtClean="0"/>
          </a:p>
          <a:p>
            <a:r>
              <a:rPr lang="en-US" dirty="0" smtClean="0"/>
              <a:t>Electronic</a:t>
            </a:r>
            <a:r>
              <a:rPr lang="en-US" baseline="0" dirty="0" smtClean="0"/>
              <a:t> voting machine </a:t>
            </a:r>
            <a:r>
              <a:rPr lang="en-US" baseline="0" dirty="0" err="1" smtClean="0"/>
              <a:t>vulns</a:t>
            </a:r>
            <a:r>
              <a:rPr lang="en-US" baseline="0" dirty="0" smtClean="0"/>
              <a:t>: http://tinyurl.com/evoting-vulns or</a:t>
            </a:r>
          </a:p>
          <a:p>
            <a:r>
              <a:rPr lang="en-US" dirty="0" smtClean="0"/>
              <a:t>http://osvdb.org/search/search?search%5Bvuln_title%5D=electronic+voting&amp;search%5Btext_type%5D=alltext&amp;search%5Bs_date%5D=&amp;search%5Be_date%5D=&amp;search%5Brefid%5D=&amp;search%5Breferencetypes%5D=&amp;search%5Bvendors%5D=&amp;search%5Bcvss_score_from%5D=&amp;search%5Bcvss_score_to%5D=&amp;search%5Bcvss_av%5D=*&amp;search%5Bcvss_ac%5D=*&amp;search%5Bcvss_a%5D=*&amp;search%5Bcvss_ci%5D=*&amp;search%5Bcvss_ii%5D=*&amp;search%5Bcvss_ai%5D=*&amp;kthx=search</a:t>
            </a:r>
          </a:p>
        </p:txBody>
      </p:sp>
      <p:sp>
        <p:nvSpPr>
          <p:cNvPr id="4" name="Slide Number Placeholder 3"/>
          <p:cNvSpPr>
            <a:spLocks noGrp="1"/>
          </p:cNvSpPr>
          <p:nvPr>
            <p:ph type="sldNum" sz="quarter" idx="10"/>
          </p:nvPr>
        </p:nvSpPr>
        <p:spPr/>
        <p:txBody>
          <a:bodyPr/>
          <a:lstStyle/>
          <a:p>
            <a:fld id="{BBFEBEC5-CB6D-4E6B-B616-036448855671}"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Vulnerabilities were identified in various automobiles including ways to bypass the keyless entry systems,</a:t>
            </a:r>
            <a:r>
              <a:rPr lang="en-US" baseline="0" dirty="0" smtClean="0"/>
              <a:t> including BMWs.</a:t>
            </a:r>
            <a:endParaRPr lang="en-US" dirty="0" smtClean="0"/>
          </a:p>
          <a:p>
            <a:endParaRPr lang="en-US" dirty="0" smtClean="0"/>
          </a:p>
          <a:p>
            <a:r>
              <a:rPr lang="en-US" dirty="0" smtClean="0"/>
              <a:t>Automobile </a:t>
            </a:r>
            <a:r>
              <a:rPr lang="en-US" dirty="0" err="1" smtClean="0"/>
              <a:t>vulns</a:t>
            </a:r>
            <a:r>
              <a:rPr lang="en-US" dirty="0" smtClean="0"/>
              <a:t>: http://tinyurl.com/auto-vulns or http://osvdb.org/search/search?search%5Bvuln_title%5D=automobile&amp;search%5Btext_type%5D=alltext&amp;search%5Bs_date%5D=&amp;search%5Be_date%5D=&amp;search%5Brefid%5D=&amp;search%5Breferencetypes%5D=&amp;search%5Bvendors%5D=&amp;search%5Bcvss_score_from%5D=&amp;search%5Bcvss_score_to%5D=&amp;search%5Bcvss_av%5D=*&amp;search%5Bcvss_ac%5D=*&amp;search%5Bcvss_a%5D=*&amp;search%5Bcvss_ci%5D=*&amp;search%5Bcvss_ii%5D=*&amp;search%5Bcvss_ai%5D=*&amp;kthx=search</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was also disclosed that some newer Ducati motorcycles that had a small</a:t>
            </a:r>
            <a:r>
              <a:rPr lang="en-US" baseline="0" dirty="0" smtClean="0"/>
              <a:t> onboard computer had a keyless system. </a:t>
            </a:r>
          </a:p>
          <a:p>
            <a:r>
              <a:rPr lang="en-US" baseline="0" dirty="0" smtClean="0"/>
              <a:t>You could start the bike if you knew the 4-digit code. The default 4-digit code…</a:t>
            </a:r>
          </a:p>
          <a:p>
            <a:endParaRPr lang="en-US" baseline="0" dirty="0" smtClean="0"/>
          </a:p>
          <a:p>
            <a:r>
              <a:rPr lang="en-US" baseline="0" dirty="0" smtClean="0"/>
              <a:t>Image source: https://web.archive.org/web/20101205050342/http://www.cyclenews.com/files/news_articles/industry/1110/30_Diavel_Carbon.jpg and http://arizonafoothillsmagazine.com/autos/wp-content/uploads/2011/03/2011-Ducati-Diavel-Diamond-Black-phoenix-arizona-valley-scottsdale.jpg</a:t>
            </a:r>
          </a:p>
          <a:p>
            <a:endParaRPr lang="en-US" baseline="0" dirty="0" smtClean="0"/>
          </a:p>
          <a:p>
            <a:r>
              <a:rPr lang="en-US" dirty="0" smtClean="0"/>
              <a:t>2011-04-05 	Ducati </a:t>
            </a:r>
            <a:r>
              <a:rPr lang="en-US" dirty="0" err="1" smtClean="0"/>
              <a:t>Diavel</a:t>
            </a:r>
            <a:r>
              <a:rPr lang="en-US" dirty="0" smtClean="0"/>
              <a:t> Motorcycle Default Ignition Password               http://osvdb.org/75811</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in the ‘scary’ realm, we started seeing more disclosures in medical devices. </a:t>
            </a:r>
          </a:p>
          <a:p>
            <a:r>
              <a:rPr lang="en-US" dirty="0" smtClean="0"/>
              <a:t>This is</a:t>
            </a:r>
            <a:r>
              <a:rPr lang="en-US" baseline="0" dirty="0" smtClean="0"/>
              <a:t> actually a Therac-25 which had an issue back in 1985 where a small race condition may have causes a potentially lethal radiation overdose. Oops.</a:t>
            </a:r>
            <a:endParaRPr lang="en-US" dirty="0" smtClean="0"/>
          </a:p>
          <a:p>
            <a:endParaRPr lang="en-US" dirty="0" smtClean="0"/>
          </a:p>
          <a:p>
            <a:endParaRPr lang="en-US" dirty="0" smtClean="0"/>
          </a:p>
          <a:p>
            <a:r>
              <a:rPr lang="en-US" dirty="0" smtClean="0"/>
              <a:t>Medical </a:t>
            </a:r>
            <a:r>
              <a:rPr lang="en-US" dirty="0" err="1" smtClean="0"/>
              <a:t>vulns</a:t>
            </a:r>
            <a:r>
              <a:rPr lang="en-US" dirty="0" smtClean="0"/>
              <a:t>: http://tinyurl.com/medical-vulns or </a:t>
            </a:r>
          </a:p>
          <a:p>
            <a:r>
              <a:rPr lang="en-US" dirty="0" smtClean="0"/>
              <a:t>http://direct.osvdb.org/search/search?search%5Bvuln_title%5D=medical&amp;search%5Btext_type%5D=alltext&amp;search%5Bs_date%5D=&amp;search%5Be_date%5D=&amp;search%5Brefid%5D=&amp;search%5Breferencetypes%5D=&amp;search%5Bvendors%5D=&amp;search%5Bcvss_score_from%5D=&amp;search%5Bcvss_score_to%5D=&amp;search%5Bcvss_av%5D=*&amp;search%5Bcvss_ac%5D=*&amp;search%5Bcvss_a%5D=*&amp;search%5Bcvss_ci%5D=*&amp;search%5Bcvss_ii%5D=*&amp;search%5Bcvss_ai%5D=*&amp;kthx=search</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that brings us to this decade. What are we seeing? Everything.</a:t>
            </a:r>
          </a:p>
          <a:p>
            <a:r>
              <a:rPr lang="en-US" dirty="0" smtClean="0"/>
              <a:t>All of the old classics we have come to love or loathe. </a:t>
            </a:r>
          </a:p>
          <a:p>
            <a:r>
              <a:rPr lang="en-US" dirty="0" smtClean="0"/>
              <a:t>While there are some exciting new devices</a:t>
            </a:r>
            <a:r>
              <a:rPr lang="en-US" baseline="0" dirty="0" smtClean="0"/>
              <a:t> </a:t>
            </a:r>
            <a:r>
              <a:rPr lang="en-US" dirty="0" smtClean="0"/>
              <a:t>as more of our lives are filled with gadgets that must be connected,</a:t>
            </a:r>
            <a:r>
              <a:rPr lang="en-US" baseline="0" dirty="0" smtClean="0"/>
              <a:t> the </a:t>
            </a:r>
            <a:r>
              <a:rPr lang="en-US" baseline="0" dirty="0" err="1" smtClean="0"/>
              <a:t>vulns</a:t>
            </a:r>
            <a:r>
              <a:rPr lang="en-US" baseline="0" dirty="0" smtClean="0"/>
              <a:t> are basically the same.</a:t>
            </a:r>
            <a:endParaRPr lang="en-US"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2011 and later gave us the rise of bug bounty programs. </a:t>
            </a:r>
          </a:p>
          <a:p>
            <a:r>
              <a:rPr lang="en-US" dirty="0" smtClean="0"/>
              <a:t>While several bounties had been operating for many years, many companies and online services started their own, seeing the incredible value.</a:t>
            </a:r>
          </a:p>
          <a:p>
            <a:r>
              <a:rPr lang="en-US" dirty="0" smtClean="0"/>
              <a:t>What used to fetch thousands of dollars now commands six figures in some cases.</a:t>
            </a:r>
          </a:p>
          <a:p>
            <a:endParaRPr lang="en-US" dirty="0" smtClean="0"/>
          </a:p>
          <a:p>
            <a:r>
              <a:rPr lang="en-US" dirty="0" smtClean="0"/>
              <a:t>Image source: </a:t>
            </a:r>
            <a:r>
              <a:rPr lang="en-US" dirty="0" smtClean="0">
                <a:hlinkClick r:id="rId3"/>
              </a:rPr>
              <a:t>http://www.geeky-gadgets.com/facebook-bug-bounty-numbers-04-08-2013/</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t>
            </a:r>
            <a:r>
              <a:rPr lang="en-US" b="1" dirty="0" smtClean="0"/>
              <a:t>collect things</a:t>
            </a:r>
            <a:r>
              <a:rPr lang="en-US" dirty="0" smtClean="0"/>
              <a:t>. Always have. </a:t>
            </a:r>
            <a:r>
              <a:rPr lang="en-US" b="1" dirty="0" smtClean="0"/>
              <a:t>This matters </a:t>
            </a:r>
            <a:r>
              <a:rPr lang="en-US" dirty="0" smtClean="0"/>
              <a:t>because…</a:t>
            </a:r>
          </a:p>
        </p:txBody>
      </p:sp>
      <p:sp>
        <p:nvSpPr>
          <p:cNvPr id="4" name="Slide Number Placeholder 3"/>
          <p:cNvSpPr>
            <a:spLocks noGrp="1"/>
          </p:cNvSpPr>
          <p:nvPr>
            <p:ph type="sldNum" sz="quarter" idx="10"/>
          </p:nvPr>
        </p:nvSpPr>
        <p:spPr/>
        <p:txBody>
          <a:bodyPr/>
          <a:lstStyle/>
          <a:p>
            <a:fld id="{BBFEBEC5-CB6D-4E6B-B616-036448855671}"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Speaking of money, if I had a nickel for every vulnerability ever disclosed, I’d have a shit load of nickels.</a:t>
            </a:r>
          </a:p>
          <a:p>
            <a:r>
              <a:rPr lang="en-US" dirty="0" smtClean="0"/>
              <a:t>In reality, OSVDB</a:t>
            </a:r>
            <a:r>
              <a:rPr lang="en-US" baseline="0" dirty="0" smtClean="0"/>
              <a:t> will hit the 100,000 mark on cataloged vulnerabilities by the end of this year.</a:t>
            </a:r>
          </a:p>
          <a:p>
            <a:endParaRPr lang="en-US" baseline="0" dirty="0" smtClean="0"/>
          </a:p>
          <a:p>
            <a:r>
              <a:rPr lang="en-US" baseline="0" dirty="0" smtClean="0"/>
              <a:t>Image source: </a:t>
            </a:r>
            <a:r>
              <a:rPr lang="en-US" dirty="0" smtClean="0">
                <a:hlinkClick r:id="rId3"/>
              </a:rPr>
              <a:t>http://www.chinasmack.com/2013/pictures/bank-employees-spend-all-day-counting-10000-rmb-in-coins.html</a:t>
            </a:r>
            <a:endParaRPr lang="en-US" baseline="0"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obvious lesson is that vulnerabilities are not new by any stretch of the imagination. </a:t>
            </a:r>
          </a:p>
          <a:p>
            <a:r>
              <a:rPr lang="en-US" dirty="0" smtClean="0"/>
              <a:t>The last 110 years have shown us, repeatedly, that hardware and software is vulnerable.</a:t>
            </a:r>
          </a:p>
          <a:p>
            <a:r>
              <a:rPr lang="en-US" dirty="0" err="1" smtClean="0"/>
              <a:t>Cleartext</a:t>
            </a:r>
            <a:r>
              <a:rPr lang="en-US" dirty="0" smtClean="0"/>
              <a:t> transmissions from 1902, Crypto failure since 1939, trusting</a:t>
            </a:r>
            <a:r>
              <a:rPr lang="en-US" baseline="0" dirty="0" smtClean="0"/>
              <a:t> user input since 1955, race conditions since 1956…</a:t>
            </a:r>
          </a:p>
          <a:p>
            <a:r>
              <a:rPr lang="en-US" baseline="0" dirty="0" smtClean="0"/>
              <a:t>Overflows since 1983, uncontrolled format strings since 1998, SQL injection since 1998, cross-site scripting since 1999…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Despite</a:t>
            </a:r>
            <a:r>
              <a:rPr lang="en-US" baseline="0" dirty="0" smtClean="0"/>
              <a:t> that incredible history, here we are, still suffering from the same vulnerabilities over and over. Why?</a:t>
            </a:r>
          </a:p>
          <a:p>
            <a:endParaRPr lang="en-US" dirty="0" smtClean="0"/>
          </a:p>
          <a:p>
            <a:r>
              <a:rPr lang="en-US" dirty="0" smtClean="0"/>
              <a:t>Image source: </a:t>
            </a:r>
            <a:r>
              <a:rPr lang="en-US" dirty="0" smtClean="0">
                <a:hlinkClick r:id="rId3"/>
              </a:rPr>
              <a:t>http://www.tineye.com/search/950c7103b8b304e93dbcd63ecd219f42bdb15c10/?pluginver=chrome-1.1.3</a:t>
            </a:r>
            <a:r>
              <a:rPr lang="en-US" dirty="0" smtClean="0"/>
              <a:t> Used all over, no clear source.</a:t>
            </a:r>
          </a:p>
        </p:txBody>
      </p:sp>
      <p:sp>
        <p:nvSpPr>
          <p:cNvPr id="4" name="Slide Number Placeholder 3"/>
          <p:cNvSpPr>
            <a:spLocks noGrp="1"/>
          </p:cNvSpPr>
          <p:nvPr>
            <p:ph type="sldNum" sz="quarter" idx="10"/>
          </p:nvPr>
        </p:nvSpPr>
        <p:spPr/>
        <p:txBody>
          <a:bodyPr/>
          <a:lstStyle/>
          <a:p>
            <a:fld id="{BBFEBEC5-CB6D-4E6B-B616-036448855671}"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Quite simply, because we aren’t addressing the underlying problem.</a:t>
            </a:r>
            <a:r>
              <a:rPr lang="en-US" baseline="0" dirty="0" smtClean="0"/>
              <a:t> Instead…</a:t>
            </a:r>
          </a:p>
        </p:txBody>
      </p:sp>
      <p:sp>
        <p:nvSpPr>
          <p:cNvPr id="4" name="Slide Number Placeholder 3"/>
          <p:cNvSpPr>
            <a:spLocks noGrp="1"/>
          </p:cNvSpPr>
          <p:nvPr>
            <p:ph type="sldNum" sz="quarter" idx="10"/>
          </p:nvPr>
        </p:nvSpPr>
        <p:spPr/>
        <p:txBody>
          <a:bodyPr/>
          <a:lstStyle/>
          <a:p>
            <a:fld id="{BBFEBEC5-CB6D-4E6B-B616-036448855671}"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keep putting </a:t>
            </a:r>
            <a:r>
              <a:rPr lang="en-US" baseline="0" dirty="0" err="1" smtClean="0"/>
              <a:t>bandaid</a:t>
            </a:r>
            <a:r>
              <a:rPr lang="en-US" baseline="0" dirty="0" smtClean="0"/>
              <a:t> solutions on top of older </a:t>
            </a:r>
            <a:r>
              <a:rPr lang="en-US" baseline="0" dirty="0" err="1" smtClean="0"/>
              <a:t>bandaids</a:t>
            </a:r>
            <a:r>
              <a:rPr lang="en-US" baseline="0" dirty="0" smtClean="0"/>
              <a:t>, desperately trying to plug a hole of the sinking ship.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Rather than fix the issues at the root, we continue to come up with new, exciting, and profitable ways to fix the symptoms.</a:t>
            </a:r>
            <a:endParaRPr lang="en-US" dirty="0" smtClean="0"/>
          </a:p>
          <a:p>
            <a:endParaRPr lang="en-US" dirty="0" smtClean="0"/>
          </a:p>
          <a:p>
            <a:endParaRPr lang="en-US" dirty="0" smtClean="0"/>
          </a:p>
          <a:p>
            <a:r>
              <a:rPr lang="en-US" dirty="0" smtClean="0"/>
              <a:t>Image source: </a:t>
            </a:r>
            <a:r>
              <a:rPr lang="en-US" dirty="0" smtClean="0">
                <a:hlinkClick r:id="rId3"/>
              </a:rPr>
              <a:t>http://listsoplenty.com/blog/?p=9338</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it has more </a:t>
            </a:r>
            <a:r>
              <a:rPr lang="en-US" dirty="0" err="1" smtClean="0"/>
              <a:t>blinky</a:t>
            </a:r>
            <a:r>
              <a:rPr lang="en-US" dirty="0" smtClean="0"/>
              <a:t> lights and colorful buzzwords,</a:t>
            </a:r>
            <a:r>
              <a:rPr lang="en-US" baseline="0" dirty="0" smtClean="0"/>
              <a:t> it will better protect us!</a:t>
            </a:r>
            <a:endParaRPr lang="en-US" dirty="0" smtClean="0"/>
          </a:p>
          <a:p>
            <a:r>
              <a:rPr lang="en-US" dirty="0" smtClean="0"/>
              <a:t>Will your cloud-based DLP protect you from the BYOD threat, or be a stomping ground for the latest APT? Oh my.</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security industry, we sell degenerate solutions that treat symptoms, not cure the disease.</a:t>
            </a:r>
          </a:p>
          <a:p>
            <a:r>
              <a:rPr lang="en-US" dirty="0" smtClean="0"/>
              <a:t>We go</a:t>
            </a:r>
            <a:r>
              <a:rPr lang="en-US" baseline="0" dirty="0" smtClean="0"/>
              <a:t> to security conferences and preach to the choir, talking about the next best thing and magical solutions.</a:t>
            </a:r>
          </a:p>
          <a:p>
            <a:r>
              <a:rPr lang="en-US" baseline="0" dirty="0" smtClean="0"/>
              <a:t>But any real solutions are lost in the echo chamber.</a:t>
            </a:r>
            <a:endParaRPr lang="en-US" dirty="0" smtClean="0"/>
          </a:p>
          <a:p>
            <a:r>
              <a:rPr lang="en-US" dirty="0" smtClean="0"/>
              <a:t>Ultimately, the</a:t>
            </a:r>
            <a:r>
              <a:rPr lang="en-US" baseline="0" dirty="0" smtClean="0"/>
              <a:t> security industry is a lot like these fine folks above, and we know how productive they are.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spend countless hours debating “full disclosure” and how much</a:t>
            </a:r>
            <a:r>
              <a:rPr lang="en-US" baseline="0" dirty="0" smtClean="0"/>
              <a:t> time to give vendors to fix a reported vulnerability.</a:t>
            </a:r>
          </a:p>
          <a:p>
            <a:r>
              <a:rPr lang="en-US" baseline="0" dirty="0" smtClean="0"/>
              <a:t>All the while, many vendors including some of the biggest, drag their feet and take as many as 3 years to fix simple issues.</a:t>
            </a:r>
          </a:p>
          <a:p>
            <a:r>
              <a:rPr lang="en-US" baseline="0" dirty="0" smtClean="0"/>
              <a:t>Even after an issue is disclosed.</a:t>
            </a:r>
            <a:endParaRPr lang="en-US" dirty="0" smtClean="0"/>
          </a:p>
          <a:p>
            <a:endParaRPr lang="en-US" dirty="0" smtClean="0"/>
          </a:p>
          <a:p>
            <a:r>
              <a:rPr lang="en-US" dirty="0" smtClean="0"/>
              <a:t>Image source: </a:t>
            </a:r>
            <a:r>
              <a:rPr lang="en-US" dirty="0" smtClean="0">
                <a:hlinkClick r:id="rId3"/>
              </a:rPr>
              <a:t>http://www.despair.com/apathy.html</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age-old question is “How do we fix this?”</a:t>
            </a:r>
          </a:p>
          <a:p>
            <a:r>
              <a:rPr lang="en-US" dirty="0" smtClean="0"/>
              <a:t>I’m more of a breaker than a builder, so this isn’t exactly my</a:t>
            </a:r>
            <a:r>
              <a:rPr lang="en-US" baseline="0" dirty="0" smtClean="0"/>
              <a:t> brand of cola.</a:t>
            </a:r>
            <a:endParaRPr lang="en-US" dirty="0" smtClean="0"/>
          </a:p>
          <a:p>
            <a:r>
              <a:rPr lang="en-US" dirty="0" smtClean="0"/>
              <a:t>All these “smart” vendors with “industry leading” whatever; Shouldn’t they actually be fixing the problem?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Need</a:t>
            </a:r>
            <a:r>
              <a:rPr lang="en-US" baseline="0" dirty="0" smtClean="0"/>
              <a:t> depression? </a:t>
            </a:r>
            <a:r>
              <a:rPr lang="en-US" dirty="0" smtClean="0"/>
              <a:t>https://www.cerias.purdue.edu/site/blog/post/happy_anniversary_--_bang_my_head_against_a_wall/</a:t>
            </a:r>
          </a:p>
          <a:p>
            <a:endParaRPr lang="en-US" dirty="0" smtClean="0"/>
          </a:p>
          <a:p>
            <a:r>
              <a:rPr lang="en-US" dirty="0" smtClean="0"/>
              <a:t>Image source: </a:t>
            </a:r>
            <a:r>
              <a:rPr lang="en-US" dirty="0" smtClean="0">
                <a:hlinkClick r:id="rId3"/>
              </a:rPr>
              <a:t>http://hivizme.wordpress.com/2012/06/29/accl-enter-the-premier-league-of-network-cabling/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I can offer you is perspective and a small dose of reality.</a:t>
            </a:r>
          </a:p>
          <a:p>
            <a:endParaRPr lang="en-US" dirty="0" smtClean="0"/>
          </a:p>
          <a:p>
            <a:r>
              <a:rPr lang="en-US" dirty="0" smtClean="0"/>
              <a:t>Image source: </a:t>
            </a:r>
            <a:r>
              <a:rPr lang="en-US" dirty="0" smtClean="0">
                <a:hlinkClick r:id="rId3"/>
              </a:rPr>
              <a:t>http://www.break.com/pictures/wha-happened-2178789</a:t>
            </a:r>
            <a:r>
              <a:rPr lang="en-US" dirty="0" smtClean="0"/>
              <a:t> (and hundreds of other blogs)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 </a:t>
            </a:r>
            <a:r>
              <a:rPr lang="en-US" b="1" dirty="0" smtClean="0"/>
              <a:t>collect vulnerabilities</a:t>
            </a:r>
            <a:r>
              <a:rPr lang="en-US" dirty="0" smtClean="0"/>
              <a:t> just like anyone else collects </a:t>
            </a:r>
            <a:r>
              <a:rPr lang="en-US" b="1" dirty="0" smtClean="0"/>
              <a:t>stamps, coins, or STDs</a:t>
            </a:r>
            <a:r>
              <a:rPr lang="en-US" dirty="0" smtClean="0"/>
              <a:t>.</a:t>
            </a:r>
          </a:p>
          <a:p>
            <a:r>
              <a:rPr lang="en-US" dirty="0" smtClean="0"/>
              <a:t>No that is </a:t>
            </a:r>
            <a:r>
              <a:rPr lang="en-US" b="1" dirty="0" smtClean="0"/>
              <a:t>not a tequila-induced</a:t>
            </a:r>
            <a:r>
              <a:rPr lang="en-US" b="1" baseline="0" dirty="0" smtClean="0"/>
              <a:t> typo</a:t>
            </a:r>
            <a:r>
              <a:rPr lang="en-US" baseline="0" dirty="0" smtClean="0"/>
              <a:t>. </a:t>
            </a:r>
            <a:r>
              <a:rPr lang="en-US" baseline="0" dirty="0" smtClean="0"/>
              <a:t>111 years (we shifted into a new year since I started this talk!). </a:t>
            </a:r>
            <a:r>
              <a:rPr lang="en-US" baseline="0" dirty="0" smtClean="0"/>
              <a:t>We’ll get there.</a:t>
            </a:r>
          </a:p>
          <a:p>
            <a:r>
              <a:rPr lang="en-US" baseline="0" dirty="0" smtClean="0"/>
              <a:t>What went into preparing for this talk?</a:t>
            </a:r>
          </a:p>
          <a:p>
            <a:endParaRPr lang="en-US" baseline="0" dirty="0" smtClean="0"/>
          </a:p>
          <a:p>
            <a:r>
              <a:rPr lang="en-US" baseline="0" dirty="0" smtClean="0"/>
              <a:t>More info: http://opensecurityfoundation.org/</a:t>
            </a:r>
          </a:p>
          <a:p>
            <a:r>
              <a:rPr lang="en-US" baseline="0" dirty="0" smtClean="0"/>
              <a:t>More info: http://osvdb.org/</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pn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gi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3.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5.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8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9.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9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9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9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9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3" cstate="print"/>
          <a:stretch>
            <a:fillRect/>
          </a:stretch>
        </p:blipFill>
        <p:spPr>
          <a:xfrm>
            <a:off x="22860" y="0"/>
            <a:ext cx="9098280" cy="6858000"/>
          </a:xfrm>
          <a:prstGeom prst="rect">
            <a:avLst/>
          </a:prstGeom>
        </p:spPr>
      </p:pic>
      <p:sp>
        <p:nvSpPr>
          <p:cNvPr id="8" name="Subtitle 2"/>
          <p:cNvSpPr>
            <a:spLocks noGrp="1"/>
          </p:cNvSpPr>
          <p:nvPr>
            <p:ph type="subTitle" idx="1"/>
          </p:nvPr>
        </p:nvSpPr>
        <p:spPr>
          <a:xfrm>
            <a:off x="0" y="5105400"/>
            <a:ext cx="4724400" cy="1219200"/>
          </a:xfrm>
        </p:spPr>
        <p:txBody>
          <a:bodyPr/>
          <a:lstStyle/>
          <a:p>
            <a:r>
              <a:rPr lang="en-US" dirty="0" smtClean="0">
                <a:solidFill>
                  <a:schemeClr val="tx1">
                    <a:lumMod val="85000"/>
                  </a:schemeClr>
                </a:solidFill>
              </a:rPr>
              <a:t>How did we get here, knowing what we know?</a:t>
            </a:r>
            <a:endParaRPr lang="en-US" dirty="0">
              <a:solidFill>
                <a:schemeClr val="tx1">
                  <a:lumMod val="8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pare-article.png"/>
          <p:cNvPicPr>
            <a:picLocks noChangeAspect="1"/>
          </p:cNvPicPr>
          <p:nvPr/>
        </p:nvPicPr>
        <p:blipFill>
          <a:blip r:embed="rId3" cstate="print"/>
          <a:stretch>
            <a:fillRect/>
          </a:stretch>
        </p:blipFill>
        <p:spPr>
          <a:xfrm>
            <a:off x="0" y="0"/>
            <a:ext cx="9144000" cy="68556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s.png"/>
          <p:cNvPicPr>
            <a:picLocks noChangeAspect="1"/>
          </p:cNvPicPr>
          <p:nvPr/>
        </p:nvPicPr>
        <p:blipFill>
          <a:blip r:embed="rId3" cstate="print"/>
          <a:stretch>
            <a:fillRect/>
          </a:stretch>
        </p:blipFill>
        <p:spPr>
          <a:xfrm>
            <a:off x="22860" y="0"/>
            <a:ext cx="909828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demail.png"/>
          <p:cNvPicPr>
            <a:picLocks noChangeAspect="1"/>
          </p:cNvPicPr>
          <p:nvPr/>
        </p:nvPicPr>
        <p:blipFill>
          <a:blip r:embed="rId3" cstate="print"/>
          <a:stretch>
            <a:fillRect/>
          </a:stretch>
        </p:blipFill>
        <p:spPr>
          <a:xfrm>
            <a:off x="0" y="0"/>
            <a:ext cx="9144000" cy="68525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oks.png"/>
          <p:cNvPicPr>
            <a:picLocks noChangeAspect="1"/>
          </p:cNvPicPr>
          <p:nvPr/>
        </p:nvPicPr>
        <p:blipFill>
          <a:blip r:embed="rId3" cstate="print"/>
          <a:stretch>
            <a:fillRect/>
          </a:stretch>
        </p:blipFill>
        <p:spPr>
          <a:xfrm>
            <a:off x="-4526" y="0"/>
            <a:ext cx="9098280" cy="6858000"/>
          </a:xfrm>
          <a:prstGeom prst="rect">
            <a:avLst/>
          </a:prstGeom>
        </p:spPr>
      </p:pic>
      <p:sp>
        <p:nvSpPr>
          <p:cNvPr id="3" name="TextBox 2"/>
          <p:cNvSpPr txBox="1"/>
          <p:nvPr/>
        </p:nvSpPr>
        <p:spPr>
          <a:xfrm>
            <a:off x="6324600" y="152400"/>
            <a:ext cx="2593852" cy="769441"/>
          </a:xfrm>
          <a:prstGeom prst="rect">
            <a:avLst/>
          </a:prstGeom>
          <a:noFill/>
        </p:spPr>
        <p:txBody>
          <a:bodyPr wrap="none" rtlCol="0">
            <a:spAutoFit/>
          </a:bodyPr>
          <a:lstStyle/>
          <a:p>
            <a:r>
              <a:rPr lang="en-US" sz="4400" b="1" dirty="0" smtClean="0"/>
              <a:t>Circa 1973</a:t>
            </a:r>
            <a:endParaRPr lang="en-US" sz="44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umpy-Cat.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ppy-cat.jpg"/>
          <p:cNvPicPr>
            <a:picLocks noChangeAspect="1"/>
          </p:cNvPicPr>
          <p:nvPr/>
        </p:nvPicPr>
        <p:blipFill>
          <a:blip r:embed="rId3" cstate="print"/>
          <a:stretch>
            <a:fillRect/>
          </a:stretch>
        </p:blipFill>
        <p:spPr>
          <a:xfrm>
            <a:off x="0" y="0"/>
            <a:ext cx="9144000" cy="686900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ken.jpg"/>
          <p:cNvPicPr>
            <a:picLocks noChangeAspect="1"/>
          </p:cNvPicPr>
          <p:nvPr/>
        </p:nvPicPr>
        <p:blipFill>
          <a:blip r:embed="rId3" cstate="print"/>
          <a:stretch>
            <a:fillRect/>
          </a:stretch>
        </p:blipFill>
        <p:spPr>
          <a:xfrm>
            <a:off x="22860" y="0"/>
            <a:ext cx="909828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0"/>
            <a:ext cx="9144000" cy="2286000"/>
          </a:xfrm>
        </p:spPr>
        <p:txBody>
          <a:bodyPr/>
          <a:lstStyle/>
          <a:p>
            <a:pPr>
              <a:buNone/>
            </a:pPr>
            <a:r>
              <a:rPr lang="en-US" b="1" dirty="0" smtClean="0">
                <a:latin typeface="Lucida Calligraphy" pitchFamily="66" charset="0"/>
              </a:rPr>
              <a:t>“</a:t>
            </a:r>
            <a:r>
              <a:rPr lang="en-US" sz="4400" b="1" dirty="0" smtClean="0">
                <a:latin typeface="Lucida Calligraphy" pitchFamily="66" charset="0"/>
              </a:rPr>
              <a:t>Those who cannot remember the past are condemned to repeat it.” -- </a:t>
            </a:r>
            <a:r>
              <a:rPr lang="en-US" b="1" dirty="0" smtClean="0">
                <a:latin typeface="+mj-lt"/>
              </a:rPr>
              <a:t>George Santayana</a:t>
            </a:r>
            <a:endParaRPr lang="en-US" dirty="0">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2895600" cy="1066799"/>
          </a:xfrm>
        </p:spPr>
        <p:txBody>
          <a:bodyPr>
            <a:normAutofit/>
          </a:bodyPr>
          <a:lstStyle/>
          <a:p>
            <a:pPr>
              <a:buNone/>
            </a:pPr>
            <a:r>
              <a:rPr lang="en-US" sz="4800" strike="sngStrike" dirty="0" smtClean="0"/>
              <a:t>1960’s</a:t>
            </a:r>
            <a:endParaRPr lang="en-US" sz="4800" strike="sngStrike" dirty="0"/>
          </a:p>
        </p:txBody>
      </p:sp>
      <p:sp>
        <p:nvSpPr>
          <p:cNvPr id="5" name="TextBox 4"/>
          <p:cNvSpPr txBox="1"/>
          <p:nvPr/>
        </p:nvSpPr>
        <p:spPr>
          <a:xfrm>
            <a:off x="1600200" y="1295400"/>
            <a:ext cx="2590800" cy="1107996"/>
          </a:xfrm>
          <a:prstGeom prst="rect">
            <a:avLst/>
          </a:prstGeom>
          <a:noFill/>
        </p:spPr>
        <p:txBody>
          <a:bodyPr wrap="square" rtlCol="0">
            <a:spAutoFit/>
          </a:bodyPr>
          <a:lstStyle/>
          <a:p>
            <a:r>
              <a:rPr lang="en-US" sz="6600" strike="sngStrike" dirty="0" smtClean="0"/>
              <a:t>1950’s</a:t>
            </a:r>
            <a:endParaRPr lang="en-US" sz="6600" strike="sngStrike" dirty="0"/>
          </a:p>
        </p:txBody>
      </p:sp>
      <p:sp>
        <p:nvSpPr>
          <p:cNvPr id="6" name="TextBox 5"/>
          <p:cNvSpPr txBox="1"/>
          <p:nvPr/>
        </p:nvSpPr>
        <p:spPr>
          <a:xfrm>
            <a:off x="2971800" y="2514600"/>
            <a:ext cx="3581400" cy="1569660"/>
          </a:xfrm>
          <a:prstGeom prst="rect">
            <a:avLst/>
          </a:prstGeom>
          <a:noFill/>
        </p:spPr>
        <p:txBody>
          <a:bodyPr wrap="square" rtlCol="0">
            <a:spAutoFit/>
          </a:bodyPr>
          <a:lstStyle/>
          <a:p>
            <a:r>
              <a:rPr lang="en-US" sz="9600" strike="sngStrike" dirty="0" smtClean="0"/>
              <a:t>1930’s</a:t>
            </a:r>
            <a:endParaRPr lang="en-US" sz="9600" strike="sngStrike" dirty="0"/>
          </a:p>
        </p:txBody>
      </p:sp>
      <p:sp>
        <p:nvSpPr>
          <p:cNvPr id="7" name="TextBox 6"/>
          <p:cNvSpPr txBox="1"/>
          <p:nvPr/>
        </p:nvSpPr>
        <p:spPr>
          <a:xfrm>
            <a:off x="3733800" y="4267200"/>
            <a:ext cx="5410200" cy="2400657"/>
          </a:xfrm>
          <a:prstGeom prst="rect">
            <a:avLst/>
          </a:prstGeom>
          <a:noFill/>
        </p:spPr>
        <p:txBody>
          <a:bodyPr wrap="square" rtlCol="0">
            <a:spAutoFit/>
          </a:bodyPr>
          <a:lstStyle/>
          <a:p>
            <a:r>
              <a:rPr lang="en-US" sz="15000" dirty="0" smtClean="0"/>
              <a:t>1900’s</a:t>
            </a:r>
            <a:endParaRPr lang="en-US" sz="15000" dirty="0"/>
          </a:p>
        </p:txBody>
      </p:sp>
      <p:sp>
        <p:nvSpPr>
          <p:cNvPr id="8" name="TextBox 7"/>
          <p:cNvSpPr txBox="1"/>
          <p:nvPr/>
        </p:nvSpPr>
        <p:spPr>
          <a:xfrm>
            <a:off x="5638800" y="0"/>
            <a:ext cx="3505200" cy="1077218"/>
          </a:xfrm>
          <a:prstGeom prst="rect">
            <a:avLst/>
          </a:prstGeom>
          <a:noFill/>
        </p:spPr>
        <p:txBody>
          <a:bodyPr wrap="square" rtlCol="0">
            <a:spAutoFit/>
          </a:bodyPr>
          <a:lstStyle/>
          <a:p>
            <a:r>
              <a:rPr lang="en-US" sz="3200" b="1" dirty="0" smtClean="0">
                <a:solidFill>
                  <a:schemeClr val="bg1"/>
                </a:solidFill>
                <a:latin typeface="Stencil" pitchFamily="82" charset="0"/>
              </a:rPr>
              <a:t>Pre-history</a:t>
            </a:r>
          </a:p>
          <a:p>
            <a:r>
              <a:rPr lang="en-US" sz="3200" b="1" dirty="0" smtClean="0">
                <a:solidFill>
                  <a:schemeClr val="bg1"/>
                </a:solidFill>
                <a:latin typeface="Stencil" pitchFamily="82" charset="0"/>
              </a:rPr>
              <a:t>(but relevant)</a:t>
            </a:r>
            <a:endParaRPr lang="en-US" sz="3200" b="1" dirty="0">
              <a:solidFill>
                <a:schemeClr val="bg1"/>
              </a:solidFill>
              <a:latin typeface="Stencil" pitchFamily="8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ngy.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les.jpg"/>
          <p:cNvPicPr>
            <a:picLocks noChangeAspect="1"/>
          </p:cNvPicPr>
          <p:nvPr/>
        </p:nvPicPr>
        <p:blipFill>
          <a:blip r:embed="rId3" cstate="print"/>
          <a:stretch>
            <a:fillRect/>
          </a:stretch>
        </p:blipFill>
        <p:spPr>
          <a:xfrm>
            <a:off x="0" y="0"/>
            <a:ext cx="9165314"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eming.png"/>
          <p:cNvPicPr>
            <a:picLocks noChangeAspect="1"/>
          </p:cNvPicPr>
          <p:nvPr/>
        </p:nvPicPr>
        <p:blipFill>
          <a:blip r:embed="rId3"/>
          <a:stretch>
            <a:fillRect/>
          </a:stretch>
        </p:blipFill>
        <p:spPr>
          <a:xfrm>
            <a:off x="4571998" y="3428997"/>
            <a:ext cx="4" cy="5"/>
          </a:xfrm>
          <a:prstGeom prst="rect">
            <a:avLst/>
          </a:prstGeom>
        </p:spPr>
      </p:pic>
      <p:pic>
        <p:nvPicPr>
          <p:cNvPr id="8" name="Picture 7" descr="dudes.jpg"/>
          <p:cNvPicPr>
            <a:picLocks noChangeAspect="1"/>
          </p:cNvPicPr>
          <p:nvPr/>
        </p:nvPicPr>
        <p:blipFill>
          <a:blip r:embed="rId4" cstate="print"/>
          <a:stretch>
            <a:fillRect/>
          </a:stretch>
        </p:blipFill>
        <p:spPr>
          <a:xfrm>
            <a:off x="0" y="0"/>
            <a:ext cx="9144000" cy="6858000"/>
          </a:xfrm>
          <a:prstGeom prst="rect">
            <a:avLst/>
          </a:prstGeom>
        </p:spPr>
      </p:pic>
      <p:sp>
        <p:nvSpPr>
          <p:cNvPr id="9" name="TextBox 8"/>
          <p:cNvSpPr txBox="1"/>
          <p:nvPr/>
        </p:nvSpPr>
        <p:spPr>
          <a:xfrm>
            <a:off x="7239000" y="4267200"/>
            <a:ext cx="755335" cy="1569660"/>
          </a:xfrm>
          <a:prstGeom prst="rect">
            <a:avLst/>
          </a:prstGeom>
          <a:noFill/>
        </p:spPr>
        <p:txBody>
          <a:bodyPr wrap="none" rtlCol="0">
            <a:spAutoFit/>
          </a:bodyPr>
          <a:lstStyle/>
          <a:p>
            <a:r>
              <a:rPr lang="en-US" sz="9600" b="1" dirty="0" smtClean="0"/>
              <a:t>?</a:t>
            </a:r>
            <a:endParaRPr lang="en-US" sz="96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ts.jpg"/>
          <p:cNvPicPr>
            <a:picLocks noChangeAspect="1"/>
          </p:cNvPicPr>
          <p:nvPr/>
        </p:nvPicPr>
        <p:blipFill>
          <a:blip r:embed="rId3" cstate="print"/>
          <a:stretch>
            <a:fillRect/>
          </a:stretch>
        </p:blipFill>
        <p:spPr>
          <a:xfrm>
            <a:off x="0" y="0"/>
            <a:ext cx="9144000" cy="685596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lectrician.png"/>
          <p:cNvPicPr>
            <a:picLocks noGrp="1" noChangeAspect="1"/>
          </p:cNvPicPr>
          <p:nvPr>
            <p:ph idx="1"/>
          </p:nvPr>
        </p:nvPicPr>
        <p:blipFill>
          <a:blip r:embed="rId3" cstate="print"/>
          <a:stretch>
            <a:fillRect/>
          </a:stretch>
        </p:blipFill>
        <p:spPr>
          <a:xfrm>
            <a:off x="1371600" y="0"/>
            <a:ext cx="6400800" cy="684867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ike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igma2.jpg"/>
          <p:cNvPicPr>
            <a:picLocks noChangeAspect="1"/>
          </p:cNvPicPr>
          <p:nvPr/>
        </p:nvPicPr>
        <p:blipFill>
          <a:blip r:embed="rId3" cstate="print"/>
          <a:stretch>
            <a:fillRect/>
          </a:stretch>
        </p:blipFill>
        <p:spPr>
          <a:xfrm>
            <a:off x="3569" y="1"/>
            <a:ext cx="9140431"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rplel.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52d_larg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l2.png"/>
          <p:cNvPicPr>
            <a:picLocks noChangeAspect="1"/>
          </p:cNvPicPr>
          <p:nvPr/>
        </p:nvPicPr>
        <p:blipFill>
          <a:blip r:embed="rId3" cstate="print"/>
          <a:stretch>
            <a:fillRect/>
          </a:stretch>
        </p:blipFill>
        <p:spPr>
          <a:xfrm>
            <a:off x="22860" y="0"/>
            <a:ext cx="909828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renz-SZ42-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ossu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obs_Woz_phreaking.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nel.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rowger_Switch.gif"/>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ba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ne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BM709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bm7094-b.jpg"/>
          <p:cNvPicPr>
            <a:picLocks noChangeAspect="1"/>
          </p:cNvPicPr>
          <p:nvPr/>
        </p:nvPicPr>
        <p:blipFill>
          <a:blip r:embed="rId3" cstate="print"/>
          <a:stretch>
            <a:fillRect/>
          </a:stretch>
        </p:blipFill>
        <p:spPr>
          <a:xfrm>
            <a:off x="-1" y="-1"/>
            <a:ext cx="9144001" cy="68580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70s-robotron.jpg"/>
          <p:cNvPicPr>
            <a:picLocks noChangeAspect="1"/>
          </p:cNvPicPr>
          <p:nvPr/>
        </p:nvPicPr>
        <p:blipFill>
          <a:blip r:embed="rId3" cstate="print"/>
          <a:stretch>
            <a:fillRect/>
          </a:stretch>
        </p:blipFill>
        <p:spPr>
          <a:xfrm>
            <a:off x="0" y="-1"/>
            <a:ext cx="9144000" cy="68216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bject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egon_trail.jpg"/>
          <p:cNvPicPr>
            <a:picLocks noChangeAspect="1"/>
          </p:cNvPicPr>
          <p:nvPr/>
        </p:nvPicPr>
        <p:blipFill>
          <a:blip r:embed="rId3" cstate="print"/>
          <a:stretch>
            <a:fillRect/>
          </a:stretch>
        </p:blipFill>
        <p:spPr>
          <a:xfrm>
            <a:off x="-1" y="0"/>
            <a:ext cx="9146969"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dp10.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cos3.jpg"/>
          <p:cNvPicPr>
            <a:picLocks noChangeAspect="1"/>
          </p:cNvPicPr>
          <p:nvPr/>
        </p:nvPicPr>
        <p:blipFill>
          <a:blip r:embed="rId3" cstate="print"/>
          <a:stretch>
            <a:fillRect/>
          </a:stretch>
        </p:blipFill>
        <p:spPr>
          <a:xfrm>
            <a:off x="-1" y="-1"/>
            <a:ext cx="9144001" cy="685800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to-iv.jpg"/>
          <p:cNvPicPr>
            <a:picLocks noChangeAspect="1"/>
          </p:cNvPicPr>
          <p:nvPr/>
        </p:nvPicPr>
        <p:blipFill>
          <a:blip r:embed="rId3" cstate="print"/>
          <a:stretch>
            <a:fillRect/>
          </a:stretch>
        </p:blipFill>
        <p:spPr>
          <a:xfrm>
            <a:off x="-1" y="7620"/>
            <a:ext cx="9154183" cy="685038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6180-doors-open-big.jp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ger_schell.gif"/>
          <p:cNvPicPr>
            <a:picLocks noChangeAspect="1"/>
          </p:cNvPicPr>
          <p:nvPr/>
        </p:nvPicPr>
        <p:blipFill>
          <a:blip r:embed="rId3" cstate="print"/>
          <a:stretch>
            <a:fillRect/>
          </a:stretch>
        </p:blipFill>
        <p:spPr>
          <a:xfrm>
            <a:off x="0" y="0"/>
            <a:ext cx="4603316" cy="6858000"/>
          </a:xfrm>
          <a:prstGeom prst="rect">
            <a:avLst/>
          </a:prstGeom>
        </p:spPr>
      </p:pic>
      <p:pic>
        <p:nvPicPr>
          <p:cNvPr id="3" name="Picture 2" descr="nps.png"/>
          <p:cNvPicPr>
            <a:picLocks noChangeAspect="1"/>
          </p:cNvPicPr>
          <p:nvPr/>
        </p:nvPicPr>
        <p:blipFill>
          <a:blip r:embed="rId4" cstate="print"/>
          <a:stretch>
            <a:fillRect/>
          </a:stretch>
        </p:blipFill>
        <p:spPr>
          <a:xfrm>
            <a:off x="4555763" y="228600"/>
            <a:ext cx="4588237" cy="3200400"/>
          </a:xfrm>
          <a:prstGeom prst="rect">
            <a:avLst/>
          </a:prstGeom>
        </p:spPr>
      </p:pic>
      <p:pic>
        <p:nvPicPr>
          <p:cNvPr id="4" name="Picture 3" descr="multics-plate.jpg"/>
          <p:cNvPicPr>
            <a:picLocks noChangeAspect="1"/>
          </p:cNvPicPr>
          <p:nvPr/>
        </p:nvPicPr>
        <p:blipFill>
          <a:blip r:embed="rId5" cstate="print"/>
          <a:stretch>
            <a:fillRect/>
          </a:stretch>
        </p:blipFill>
        <p:spPr>
          <a:xfrm>
            <a:off x="4607530" y="3619500"/>
            <a:ext cx="4536470" cy="32385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0-91-panel.jpg"/>
          <p:cNvPicPr>
            <a:picLocks noChangeAspect="1"/>
          </p:cNvPicPr>
          <p:nvPr/>
        </p:nvPicPr>
        <p:blipFill>
          <a:blip r:embed="rId3" cstate="print"/>
          <a:stretch>
            <a:fillRect/>
          </a:stretch>
        </p:blipFill>
        <p:spPr>
          <a:xfrm>
            <a:off x="0" y="0"/>
            <a:ext cx="9144000" cy="685799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dp-11-b.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erox-560.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df11-ken-den.jpe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Why Vulnerability Stats Suck</a:t>
            </a:r>
            <a:endParaRPr lang="en-US" dirty="0"/>
          </a:p>
        </p:txBody>
      </p:sp>
      <p:sp>
        <p:nvSpPr>
          <p:cNvPr id="3" name="Content Placeholder 2"/>
          <p:cNvSpPr>
            <a:spLocks noGrp="1"/>
          </p:cNvSpPr>
          <p:nvPr>
            <p:ph idx="1"/>
          </p:nvPr>
        </p:nvSpPr>
        <p:spPr>
          <a:xfrm>
            <a:off x="152400" y="914400"/>
            <a:ext cx="8763000" cy="1600200"/>
          </a:xfrm>
        </p:spPr>
        <p:txBody>
          <a:bodyPr>
            <a:noAutofit/>
          </a:bodyPr>
          <a:lstStyle/>
          <a:p>
            <a:r>
              <a:rPr lang="en-US" sz="2800" dirty="0" smtClean="0"/>
              <a:t>Stats are presented without understanding the limits of the data</a:t>
            </a:r>
          </a:p>
          <a:p>
            <a:r>
              <a:rPr lang="en-US" sz="2800" dirty="0" smtClean="0"/>
              <a:t>Even if explanations are provided, correlation is confused with causation: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700" y="2871787"/>
            <a:ext cx="6832600" cy="3843338"/>
          </a:xfrm>
          <a:prstGeom prst="rect">
            <a:avLst/>
          </a:prstGeom>
        </p:spPr>
      </p:pic>
    </p:spTree>
    <p:extLst>
      <p:ext uri="{BB962C8B-B14F-4D97-AF65-F5344CB8AC3E}">
        <p14:creationId xmlns:p14="http://schemas.microsoft.com/office/powerpoint/2010/main" val="17981605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74-IBM370-209.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horst_feistel.jpg"/>
          <p:cNvPicPr>
            <a:picLocks noChangeAspect="1"/>
          </p:cNvPicPr>
          <p:nvPr/>
        </p:nvPicPr>
        <p:blipFill>
          <a:blip r:embed="rId3" cstate="print"/>
          <a:stretch>
            <a:fillRect/>
          </a:stretch>
        </p:blipFill>
        <p:spPr>
          <a:xfrm>
            <a:off x="0" y="0"/>
            <a:ext cx="5663820" cy="6858000"/>
          </a:xfrm>
          <a:prstGeom prst="rect">
            <a:avLst/>
          </a:prstGeom>
        </p:spPr>
      </p:pic>
      <p:pic>
        <p:nvPicPr>
          <p:cNvPr id="3" name="Picture 2" descr="ibm-1972-logo.gif"/>
          <p:cNvPicPr>
            <a:picLocks noChangeAspect="1"/>
          </p:cNvPicPr>
          <p:nvPr/>
        </p:nvPicPr>
        <p:blipFill>
          <a:blip r:embed="rId4" cstate="print"/>
          <a:stretch>
            <a:fillRect/>
          </a:stretch>
        </p:blipFill>
        <p:spPr>
          <a:xfrm>
            <a:off x="5561712" y="0"/>
            <a:ext cx="3582288" cy="1676399"/>
          </a:xfrm>
          <a:prstGeom prst="rect">
            <a:avLst/>
          </a:prstGeom>
        </p:spPr>
      </p:pic>
      <p:pic>
        <p:nvPicPr>
          <p:cNvPr id="4" name="Picture 3" descr="Feistel_cipher_diagram_en.svg.png"/>
          <p:cNvPicPr>
            <a:picLocks noChangeAspect="1"/>
          </p:cNvPicPr>
          <p:nvPr/>
        </p:nvPicPr>
        <p:blipFill>
          <a:blip r:embed="rId5" cstate="print"/>
          <a:stretch>
            <a:fillRect/>
          </a:stretch>
        </p:blipFill>
        <p:spPr>
          <a:xfrm>
            <a:off x="5638801" y="1733960"/>
            <a:ext cx="3505200" cy="512404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0s-Supercomputer2137151042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cs-book1.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ltics-book2.pn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ltics-book3.png"/>
          <p:cNvPicPr>
            <a:picLocks noChangeAspect="1"/>
          </p:cNvPicPr>
          <p:nvPr/>
        </p:nvPicPr>
        <p:blipFill>
          <a:blip r:embed="rId3" cstate="print"/>
          <a:stretch>
            <a:fillRect/>
          </a:stretch>
        </p:blipFill>
        <p:spPr>
          <a:xfrm>
            <a:off x="-1" y="-1"/>
            <a:ext cx="9144001" cy="685800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uuuu.jpg"/>
          <p:cNvPicPr>
            <a:picLocks noChangeAspect="1"/>
          </p:cNvPicPr>
          <p:nvPr/>
        </p:nvPicPr>
        <p:blipFill>
          <a:blip r:embed="rId3" cstate="print"/>
          <a:stretch>
            <a:fillRect/>
          </a:stretch>
        </p:blipFill>
        <p:spPr>
          <a:xfrm>
            <a:off x="0" y="0"/>
            <a:ext cx="9144000" cy="684689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80s-0230245-show5.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nsect_collection.jpg"/>
          <p:cNvPicPr>
            <a:picLocks noChangeAspect="1"/>
          </p:cNvPicPr>
          <p:nvPr/>
        </p:nvPicPr>
        <p:blipFill>
          <a:blip r:embed="rId3" cstate="print"/>
          <a:stretch>
            <a:fillRect/>
          </a:stretch>
        </p:blipFill>
        <p:spPr>
          <a:xfrm>
            <a:off x="-1" y="0"/>
            <a:ext cx="9162467"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0sdude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claimer.png"/>
          <p:cNvPicPr>
            <a:picLocks noChangeAspect="1"/>
          </p:cNvPicPr>
          <p:nvPr/>
        </p:nvPicPr>
        <p:blipFill>
          <a:blip r:embed="rId3" cstate="print"/>
          <a:stretch>
            <a:fillRect/>
          </a:stretch>
        </p:blipFill>
        <p:spPr>
          <a:xfrm>
            <a:off x="0" y="1676400"/>
            <a:ext cx="9144000" cy="3429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7_internet_map.gif"/>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cboard2.pn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leclodo.gif"/>
          <p:cNvPicPr>
            <a:picLocks noChangeAspect="1"/>
          </p:cNvPicPr>
          <p:nvPr/>
        </p:nvPicPr>
        <p:blipFill>
          <a:blip r:embed="rId3" cstate="print"/>
          <a:stretch>
            <a:fillRect/>
          </a:stretch>
        </p:blipFill>
        <p:spPr>
          <a:xfrm>
            <a:off x="0" y="0"/>
            <a:ext cx="9144000" cy="688189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fection.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da1.png"/>
          <p:cNvPicPr>
            <a:picLocks noChangeAspect="1"/>
          </p:cNvPicPr>
          <p:nvPr/>
        </p:nvPicPr>
        <p:blipFill>
          <a:blip r:embed="rId3" cstate="print"/>
          <a:stretch>
            <a:fillRect/>
          </a:stretch>
        </p:blipFill>
        <p:spPr>
          <a:xfrm>
            <a:off x="0" y="0"/>
            <a:ext cx="9144000" cy="6857999"/>
          </a:xfrm>
          <a:prstGeom prst="rect">
            <a:avLst/>
          </a:prstGeom>
        </p:spPr>
      </p:pic>
      <p:pic>
        <p:nvPicPr>
          <p:cNvPr id="4" name="Picture 3" descr="scada2.png"/>
          <p:cNvPicPr>
            <a:picLocks noChangeAspect="1"/>
          </p:cNvPicPr>
          <p:nvPr/>
        </p:nvPicPr>
        <p:blipFill>
          <a:blip r:embed="rId4" cstate="print"/>
          <a:stretch>
            <a:fillRect/>
          </a:stretch>
        </p:blipFill>
        <p:spPr>
          <a:xfrm>
            <a:off x="0" y="0"/>
            <a:ext cx="2505075" cy="97155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0srise.png"/>
          <p:cNvPicPr>
            <a:picLocks noChangeAspect="1"/>
          </p:cNvPicPr>
          <p:nvPr/>
        </p:nvPicPr>
        <p:blipFill>
          <a:blip r:embed="rId3" cstate="print"/>
          <a:stretch>
            <a:fillRect/>
          </a:stretch>
        </p:blipFill>
        <p:spPr>
          <a:xfrm>
            <a:off x="0" y="0"/>
            <a:ext cx="9144000" cy="6864118"/>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0srise - colors.png"/>
          <p:cNvPicPr>
            <a:picLocks noChangeAspect="1"/>
          </p:cNvPicPr>
          <p:nvPr/>
        </p:nvPicPr>
        <p:blipFill>
          <a:blip r:embed="rId3" cstate="print"/>
          <a:stretch>
            <a:fillRect/>
          </a:stretch>
        </p:blipFill>
        <p:spPr>
          <a:xfrm>
            <a:off x="0" y="0"/>
            <a:ext cx="9144000" cy="686411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0srise - tictactoe copy.png"/>
          <p:cNvPicPr>
            <a:picLocks noChangeAspect="1"/>
          </p:cNvPicPr>
          <p:nvPr/>
        </p:nvPicPr>
        <p:blipFill>
          <a:blip r:embed="rId3" cstate="print"/>
          <a:stretch>
            <a:fillRect/>
          </a:stretch>
        </p:blipFill>
        <p:spPr>
          <a:xfrm>
            <a:off x="0" y="0"/>
            <a:ext cx="9144000" cy="686412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993 Cray supercomputer 28Sept1993 14a.jpg"/>
          <p:cNvPicPr>
            <a:picLocks noChangeAspect="1"/>
          </p:cNvPicPr>
          <p:nvPr/>
        </p:nvPicPr>
        <p:blipFill>
          <a:blip r:embed="rId3" cstate="print"/>
          <a:stretch>
            <a:fillRect/>
          </a:stretch>
        </p:blipFill>
        <p:spPr>
          <a:xfrm>
            <a:off x="0" y="0"/>
            <a:ext cx="9144000" cy="6864022"/>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ru-jumping-out-box.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rst_Web_Serve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nging-landscape.jpg"/>
          <p:cNvPicPr>
            <a:picLocks noChangeAspect="1"/>
          </p:cNvPicPr>
          <p:nvPr/>
        </p:nvPicPr>
        <p:blipFill>
          <a:blip r:embed="rId3" cstate="print"/>
          <a:stretch>
            <a:fillRect/>
          </a:stretch>
        </p:blipFill>
        <p:spPr>
          <a:xfrm>
            <a:off x="0" y="0"/>
            <a:ext cx="9136042"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t.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iddi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ctricvoting.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ylessentry.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cati.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ac-25.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llthesame.jpg"/>
          <p:cNvPicPr>
            <a:picLocks noChangeAspect="1"/>
          </p:cNvPicPr>
          <p:nvPr/>
        </p:nvPicPr>
        <p:blipFill>
          <a:blip r:embed="rId3" cstate="print"/>
          <a:stretch>
            <a:fillRect/>
          </a:stretch>
        </p:blipFill>
        <p:spPr>
          <a:xfrm>
            <a:off x="0" y="0"/>
            <a:ext cx="9144000" cy="6859491"/>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g-bounty.png"/>
          <p:cNvPicPr>
            <a:picLocks noChangeAspect="1"/>
          </p:cNvPicPr>
          <p:nvPr/>
        </p:nvPicPr>
        <p:blipFill>
          <a:blip r:embed="rId3" cstate="print"/>
          <a:stretch>
            <a:fillRect/>
          </a:stretch>
        </p:blipFill>
        <p:spPr>
          <a:xfrm>
            <a:off x="-7156" y="0"/>
            <a:ext cx="9158311"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kcoin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essons-learned.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2400" y="152400"/>
            <a:ext cx="4875053" cy="923330"/>
          </a:xfrm>
          <a:prstGeom prst="rect">
            <a:avLst/>
          </a:prstGeom>
          <a:noFill/>
        </p:spPr>
        <p:txBody>
          <a:bodyPr wrap="none" rtlCol="0">
            <a:spAutoFit/>
          </a:bodyPr>
          <a:lstStyle/>
          <a:p>
            <a:r>
              <a:rPr lang="en-US" sz="5400" b="1" dirty="0" smtClean="0"/>
              <a:t>Lessons Learned</a:t>
            </a:r>
            <a:endParaRPr lang="en-US" sz="5400" b="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y-god-why-kitten1.jpg"/>
          <p:cNvPicPr>
            <a:picLocks noChangeAspect="1"/>
          </p:cNvPicPr>
          <p:nvPr/>
        </p:nvPicPr>
        <p:blipFill>
          <a:blip r:embed="rId3" cstate="print"/>
          <a:stretch>
            <a:fillRect/>
          </a:stretch>
        </p:blipFill>
        <p:spPr>
          <a:xfrm>
            <a:off x="0" y="-1"/>
            <a:ext cx="9144000" cy="685233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d-aids-o-plenty.jpg"/>
          <p:cNvPicPr>
            <a:picLocks noChangeAspect="1"/>
          </p:cNvPicPr>
          <p:nvPr/>
        </p:nvPicPr>
        <p:blipFill>
          <a:blip r:embed="rId3" cstate="print"/>
          <a:stretch>
            <a:fillRect/>
          </a:stretch>
        </p:blipFill>
        <p:spPr>
          <a:xfrm>
            <a:off x="0" y="0"/>
            <a:ext cx="9144000" cy="6856286"/>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gress.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athydemotivato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ble-mes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unch.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stions.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2400" y="152400"/>
            <a:ext cx="3755515" cy="1015663"/>
          </a:xfrm>
          <a:prstGeom prst="rect">
            <a:avLst/>
          </a:prstGeom>
          <a:noFill/>
        </p:spPr>
        <p:txBody>
          <a:bodyPr wrap="none" rtlCol="0">
            <a:spAutoFit/>
          </a:bodyPr>
          <a:lstStyle/>
          <a:p>
            <a:r>
              <a:rPr lang="en-US" sz="6000" b="1" dirty="0" smtClean="0"/>
              <a:t>Questions?</a:t>
            </a:r>
            <a:endParaRPr lang="en-US" sz="60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43000"/>
            <a:ext cx="5334000" cy="4154984"/>
          </a:xfrm>
          <a:prstGeom prst="rect">
            <a:avLst/>
          </a:prstGeom>
          <a:noFill/>
        </p:spPr>
        <p:txBody>
          <a:bodyPr wrap="square" rtlCol="0">
            <a:spAutoFit/>
          </a:bodyPr>
          <a:lstStyle/>
          <a:p>
            <a:endParaRPr lang="en-US" sz="4400" dirty="0" smtClean="0"/>
          </a:p>
          <a:p>
            <a:r>
              <a:rPr lang="en-US" sz="4400" dirty="0" smtClean="0"/>
              <a:t>98,012 vulnerabilities</a:t>
            </a:r>
          </a:p>
          <a:p>
            <a:r>
              <a:rPr lang="en-US" sz="4400" dirty="0" smtClean="0"/>
              <a:t>65,878 products</a:t>
            </a:r>
          </a:p>
          <a:p>
            <a:r>
              <a:rPr lang="en-US" sz="4400" dirty="0" smtClean="0"/>
              <a:t>9,183 vendors</a:t>
            </a:r>
          </a:p>
          <a:p>
            <a:r>
              <a:rPr lang="en-US" sz="4400" dirty="0" smtClean="0"/>
              <a:t>6,459 researchers</a:t>
            </a:r>
          </a:p>
          <a:p>
            <a:r>
              <a:rPr lang="en-US" sz="4400" dirty="0" smtClean="0"/>
              <a:t>111 years</a:t>
            </a:r>
            <a:endParaRPr lang="en-US" sz="4400" dirty="0"/>
          </a:p>
        </p:txBody>
      </p:sp>
      <p:sp>
        <p:nvSpPr>
          <p:cNvPr id="5" name="TextBox 4"/>
          <p:cNvSpPr txBox="1"/>
          <p:nvPr/>
        </p:nvSpPr>
        <p:spPr>
          <a:xfrm>
            <a:off x="5638800" y="1143000"/>
            <a:ext cx="3505200" cy="3477875"/>
          </a:xfrm>
          <a:prstGeom prst="rect">
            <a:avLst/>
          </a:prstGeom>
          <a:noFill/>
        </p:spPr>
        <p:txBody>
          <a:bodyPr wrap="square" rtlCol="0">
            <a:spAutoFit/>
          </a:bodyPr>
          <a:lstStyle/>
          <a:p>
            <a:endParaRPr lang="en-US" sz="4400" dirty="0" smtClean="0"/>
          </a:p>
          <a:p>
            <a:r>
              <a:rPr lang="en-US" sz="4400" dirty="0" smtClean="0"/>
              <a:t>… spanning</a:t>
            </a:r>
          </a:p>
          <a:p>
            <a:r>
              <a:rPr lang="en-US" sz="4400" dirty="0" smtClean="0"/>
              <a:t>… from</a:t>
            </a:r>
          </a:p>
          <a:p>
            <a:r>
              <a:rPr lang="en-US" sz="4400" dirty="0" smtClean="0"/>
              <a:t>… disclosed by</a:t>
            </a:r>
          </a:p>
          <a:p>
            <a:r>
              <a:rPr lang="en-US" sz="4400" dirty="0" smtClean="0"/>
              <a:t>… over</a:t>
            </a:r>
            <a:endParaRPr lang="en-US" sz="4400" dirty="0"/>
          </a:p>
        </p:txBody>
      </p:sp>
      <p:sp>
        <p:nvSpPr>
          <p:cNvPr id="6" name="TextBox 5"/>
          <p:cNvSpPr txBox="1"/>
          <p:nvPr/>
        </p:nvSpPr>
        <p:spPr>
          <a:xfrm>
            <a:off x="2000250" y="457200"/>
            <a:ext cx="5143500" cy="1107996"/>
          </a:xfrm>
          <a:prstGeom prst="rect">
            <a:avLst/>
          </a:prstGeom>
          <a:noFill/>
        </p:spPr>
        <p:txBody>
          <a:bodyPr wrap="square" rtlCol="0">
            <a:spAutoFit/>
          </a:bodyPr>
          <a:lstStyle/>
          <a:p>
            <a:r>
              <a:rPr lang="en-US" sz="4800" dirty="0" smtClean="0"/>
              <a:t>Collect all the </a:t>
            </a:r>
            <a:r>
              <a:rPr lang="en-US" sz="4800" dirty="0" err="1" smtClean="0"/>
              <a:t>Vulns</a:t>
            </a:r>
            <a:endParaRPr lang="en-US" sz="4800" dirty="0" smtClean="0"/>
          </a:p>
          <a:p>
            <a:endParaRPr lang="en-US" dirty="0"/>
          </a:p>
        </p:txBody>
      </p:sp>
      <p:pic>
        <p:nvPicPr>
          <p:cNvPr id="7" name="Picture 6" descr="mascot-bug-icon-transparent.png"/>
          <p:cNvPicPr>
            <a:picLocks noChangeAspect="1"/>
          </p:cNvPicPr>
          <p:nvPr/>
        </p:nvPicPr>
        <p:blipFill>
          <a:blip r:embed="rId3" cstate="print"/>
          <a:stretch>
            <a:fillRect/>
          </a:stretch>
        </p:blipFill>
        <p:spPr>
          <a:xfrm>
            <a:off x="5334000" y="5257800"/>
            <a:ext cx="1508125" cy="1447800"/>
          </a:xfrm>
          <a:prstGeom prst="rect">
            <a:avLst/>
          </a:prstGeom>
        </p:spPr>
      </p:pic>
      <p:sp>
        <p:nvSpPr>
          <p:cNvPr id="8" name="TextBox 7"/>
          <p:cNvSpPr txBox="1"/>
          <p:nvPr/>
        </p:nvSpPr>
        <p:spPr>
          <a:xfrm>
            <a:off x="6934200" y="5791200"/>
            <a:ext cx="1676400" cy="523220"/>
          </a:xfrm>
          <a:prstGeom prst="rect">
            <a:avLst/>
          </a:prstGeom>
          <a:noFill/>
        </p:spPr>
        <p:txBody>
          <a:bodyPr wrap="square" rtlCol="0">
            <a:spAutoFit/>
          </a:bodyPr>
          <a:lstStyle/>
          <a:p>
            <a:r>
              <a:rPr lang="en-US" sz="2800" dirty="0" smtClean="0"/>
              <a:t>@OSVDB</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zlo-delaware-preview.jpg"/>
          <p:cNvPicPr>
            <a:picLocks noGrp="1" noChangeAspect="1"/>
          </p:cNvPicPr>
          <p:nvPr>
            <p:ph idx="1"/>
          </p:nvPr>
        </p:nvPicPr>
        <p:blipFill>
          <a:blip r:embed="rId2" cstate="print"/>
          <a:stretch>
            <a:fillRect/>
          </a:stretch>
        </p:blipFill>
        <p:spPr>
          <a:xfrm>
            <a:off x="0" y="-9000"/>
            <a:ext cx="3733800" cy="6867000"/>
          </a:xfrm>
        </p:spPr>
      </p:pic>
      <p:sp>
        <p:nvSpPr>
          <p:cNvPr id="5" name="TextBox 4"/>
          <p:cNvSpPr txBox="1"/>
          <p:nvPr/>
        </p:nvSpPr>
        <p:spPr>
          <a:xfrm>
            <a:off x="3962400" y="1828800"/>
            <a:ext cx="5029201" cy="4832092"/>
          </a:xfrm>
          <a:prstGeom prst="rect">
            <a:avLst/>
          </a:prstGeom>
          <a:noFill/>
        </p:spPr>
        <p:txBody>
          <a:bodyPr wrap="square" rtlCol="0">
            <a:spAutoFit/>
          </a:bodyPr>
          <a:lstStyle/>
          <a:p>
            <a:r>
              <a:rPr lang="en-US" sz="2800" u="sng" dirty="0" smtClean="0"/>
              <a:t>Thanks:</a:t>
            </a:r>
          </a:p>
          <a:p>
            <a:pPr>
              <a:buFont typeface="Wingdings" pitchFamily="2" charset="2"/>
              <a:buChar char="Ø"/>
            </a:pPr>
            <a:r>
              <a:rPr lang="en-US" sz="2800" dirty="0" smtClean="0"/>
              <a:t>Mar for awesome graphics</a:t>
            </a:r>
          </a:p>
          <a:p>
            <a:pPr>
              <a:buFont typeface="Wingdings" pitchFamily="2" charset="2"/>
              <a:buChar char="Ø"/>
            </a:pPr>
            <a:r>
              <a:rPr lang="en-US" sz="2800" dirty="0" smtClean="0"/>
              <a:t>OSF and RBS for providing resources to do the research</a:t>
            </a:r>
          </a:p>
          <a:p>
            <a:pPr>
              <a:buFont typeface="Wingdings" pitchFamily="2" charset="2"/>
              <a:buChar char="Ø"/>
            </a:pPr>
            <a:r>
              <a:rPr lang="en-US" sz="2800" dirty="0" smtClean="0"/>
              <a:t>Towne/Nickerson/Hutton for inspiration to tell a story</a:t>
            </a:r>
          </a:p>
          <a:p>
            <a:pPr>
              <a:buFont typeface="Wingdings" pitchFamily="2" charset="2"/>
              <a:buChar char="Ø"/>
            </a:pPr>
            <a:r>
              <a:rPr lang="en-US" sz="2800" dirty="0" smtClean="0"/>
              <a:t>Countless people that were around “back then” to give me info, pointers, and perspective</a:t>
            </a:r>
          </a:p>
          <a:p>
            <a:pPr>
              <a:buFont typeface="Wingdings" pitchFamily="2" charset="2"/>
              <a:buChar char="Ø"/>
            </a:pPr>
            <a:r>
              <a:rPr lang="en-US" sz="2800" dirty="0" smtClean="0"/>
              <a:t>Janice and </a:t>
            </a:r>
            <a:r>
              <a:rPr lang="en-US" sz="2800" dirty="0" err="1" smtClean="0"/>
              <a:t>BSidesDE</a:t>
            </a:r>
            <a:r>
              <a:rPr lang="en-US" sz="2800" dirty="0" smtClean="0"/>
              <a:t> for venue</a:t>
            </a:r>
          </a:p>
          <a:p>
            <a:pPr>
              <a:buFont typeface="Wingdings" pitchFamily="2" charset="2"/>
              <a:buChar char="Ø"/>
            </a:pPr>
            <a:r>
              <a:rPr lang="en-US" sz="2800" dirty="0" smtClean="0"/>
              <a:t>You! For listening.</a:t>
            </a:r>
            <a:endParaRPr lang="en-US" sz="2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41469</TotalTime>
  <Words>8275</Words>
  <Application>Microsoft Macintosh PowerPoint</Application>
  <PresentationFormat>On-screen Show (4:3)</PresentationFormat>
  <Paragraphs>636</Paragraphs>
  <Slides>90</Slides>
  <Notes>89</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PowerPoint Presentation</vt:lpstr>
      <vt:lpstr>PowerPoint Presentation</vt:lpstr>
      <vt:lpstr>PowerPoint Presentation</vt:lpstr>
      <vt:lpstr>PowerPoint Presentation</vt:lpstr>
      <vt:lpstr>Why Vulnerability Stats Suck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jericho</dc:creator>
  <cp:lastModifiedBy>Cris Thomas</cp:lastModifiedBy>
  <cp:revision>1983</cp:revision>
  <dcterms:created xsi:type="dcterms:W3CDTF">2006-08-16T00:00:00Z</dcterms:created>
  <dcterms:modified xsi:type="dcterms:W3CDTF">2013-11-08T15:07:19Z</dcterms:modified>
</cp:coreProperties>
</file>